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88131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20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21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8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/>
          <a:lstStyle>
            <a:lvl1pPr algn="r">
              <a:defRPr sz="1200"/>
            </a:lvl1pPr>
          </a:lstStyle>
          <a:p>
            <a:fld id="{BADA49BB-3F78-474D-917F-2C38A12E05E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2050"/>
            <a:ext cx="5576887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1" tIns="46236" rIns="92471" bIns="462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3" y="4473893"/>
            <a:ext cx="5608319" cy="3660458"/>
          </a:xfrm>
          <a:prstGeom prst="rect">
            <a:avLst/>
          </a:prstGeom>
        </p:spPr>
        <p:txBody>
          <a:bodyPr vert="horz" lIns="92471" tIns="46236" rIns="92471" bIns="462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79"/>
            <a:ext cx="3037840" cy="466433"/>
          </a:xfrm>
          <a:prstGeom prst="rect">
            <a:avLst/>
          </a:prstGeom>
        </p:spPr>
        <p:txBody>
          <a:bodyPr vert="horz" lIns="92471" tIns="46236" rIns="92471" bIns="46236" rtlCol="0" anchor="b"/>
          <a:lstStyle>
            <a:lvl1pPr algn="r">
              <a:defRPr sz="1200"/>
            </a:lvl1pPr>
          </a:lstStyle>
          <a:p>
            <a:fld id="{BBD10D41-7736-4184-89DF-B0F50FFB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28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18F3-51D3-480D-9BA2-BD1A80BB6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FCFA5-D18B-4F07-B547-4E3CC0EB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F272-90C3-491E-A852-245754C0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35772-4E50-4F37-B146-AA13B4C5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6066-8D97-4AE3-856B-B6E598B9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D6207-89D2-4EA4-850F-189D8A181C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17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A7F8-4281-40B3-9EF0-16F3F2C8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81800-9A4B-4C39-B4CC-DA589BBC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5C6C5-D471-4649-9E35-7F0902C0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7B56-AD02-48C9-B1F3-5B100D0D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F91B7-1BD4-47DB-9DE7-497C538E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14C88-AE7F-47D6-9CAC-82730D0A71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9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3B0FA-B325-4F3D-AA27-A9F155034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557E5-8999-4DE4-9ABD-FDC1BA59A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D15AB-7DAE-47F6-B0F2-E6567B91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FF5D-20C7-4F3B-92A9-D8E6514C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88D8-323F-404C-B359-22E96B30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4CF6-CFDE-471B-B835-5D0F9CE15F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>
              <a:defRPr/>
            </a:pPr>
            <a:fld id="{FB9D6207-89D2-4EA4-850F-189D8A181C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3360739"/>
            <a:ext cx="21336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44"/>
          <p:cNvSpPr>
            <a:spLocks noChangeShapeType="1"/>
          </p:cNvSpPr>
          <p:nvPr userDrawn="1"/>
        </p:nvSpPr>
        <p:spPr bwMode="auto">
          <a:xfrm>
            <a:off x="3149600" y="2895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11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2684-5024-41F2-819F-A553AF9D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3C2D-1041-437F-B6BF-B8D650D8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0BBE-0181-4D01-857C-1D7B3E15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207C-01E7-4FA0-A115-C75FB91A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60932-C5E5-46D4-BEB6-F53D1848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</a:t>
            </a:r>
            <a:fld id="{EB6DA3D8-FF3B-44F6-87E5-DBB591AF41A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92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2462-109A-4D63-8F5C-F36F6D78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68D47-EEB4-4E82-BD1C-45C722B11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E736-4B9F-4C68-B176-110D411D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8D0CF-14A7-48B3-8D3C-D2DAA7A6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1E0E4-C0EF-42D2-96B2-F0F8048D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D022-E170-4B18-841C-01406D6AEF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6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5916-0AE3-4536-8306-E8AC5949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ED49-F2ED-4003-86D9-8C531ADB9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147D-4EDF-430C-9CAC-7B99EC574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77675-5B5D-4E10-B3FA-2A8DBBED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B8C7A-FE0C-4930-A99D-5B2E60EA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D4993-3A57-4907-A1FE-57486A7D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341D0872-D891-411C-B8CE-7F80255586E7}"/>
              </a:ext>
            </a:extLst>
          </p:cNvPr>
          <p:cNvSpPr/>
          <p:nvPr userDrawn="1"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129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68EC-32E0-477B-AE00-0676D3E2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218A1-E7FD-4C26-A5C2-69FA45D3D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80B5D-080E-4753-9850-45A23D9F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0209-999E-4B78-8776-3AF8A5B53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75B94-06B9-4412-B220-3E76A3F99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7DD8E-A0F4-4B81-9383-D9FD5A6C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AB6D6-EF90-411E-A6A3-253CBCA5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3A7DD-AFB1-462F-A2CB-BFD25685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3CFC-5576-4999-9E73-FA937D5B8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61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E8AF-0AEA-4247-8649-DA9C3BE3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8475C-B5F6-4A80-AF85-3269F07C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0B9D0-89AD-4D0D-BD56-61F69B05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F651E-19AD-4867-9B82-FD0C22DC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DC6DF-D106-4457-881F-2545A952DD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34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ACD87-AE0C-48AA-87EC-86DFA2BA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7D3C6-4AD2-42F7-AA38-8170303B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F271B-7F17-48CF-95DC-56493A50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4D520-E222-4924-A7BF-C44F5DFF5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32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8D3B-36F0-46D0-9A56-1D8649F0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6411-75FE-4220-A7AA-0ADF31645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5FF87-88AC-4A51-98B2-29A206D1C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E6D9-E430-4547-A9A2-0303BF0B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5711B-28AA-43E4-B9F8-68D4DBB7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15E6D-DC5E-46B1-8948-3AA34197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3F84A-A572-4338-AEE8-ACDD3207D0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2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C196-9AE2-4077-9C7A-638797B7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F4A9FD-31C1-4F35-ABDF-57970E534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F3971-EF53-4917-B804-1B4F0F75B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76F80-AAF2-4960-A0A4-E7C8B24E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12/4/17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CCE1-90B8-405D-AAC9-1C32CDCD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27B7D-BDD1-4046-AC93-C55C8C5B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5D73B-7B8C-4AF0-BE9B-56F6BE9634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1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60965-ED83-45FC-85F0-556C43B1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DA2AD-6424-4572-A332-1D07E185F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E3FF-4AAD-42F1-962B-D6A13F0FB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12/4/17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42916-568D-45D1-B924-0528C7A44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C7570-96C9-43D4-A7A8-093F30813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37E8-05D3-4635-BC8B-F0A34F21B7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0">
            <a:extLst>
              <a:ext uri="{FF2B5EF4-FFF2-40B4-BE49-F238E27FC236}">
                <a16:creationId xmlns:a16="http://schemas.microsoft.com/office/drawing/2014/main" id="{8EAD2DCD-CE61-42B8-9ED3-711338B36F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228601"/>
            <a:ext cx="16256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2">
            <a:extLst>
              <a:ext uri="{FF2B5EF4-FFF2-40B4-BE49-F238E27FC236}">
                <a16:creationId xmlns:a16="http://schemas.microsoft.com/office/drawing/2014/main" id="{B1F0D6BF-DDC4-4AFD-AFB8-0BD6D0BB83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1524000"/>
            <a:ext cx="10972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8416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8303-ECA2-4DEF-B2AC-E513B59C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2018 Office for the Aging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199B8-5D23-4C15-B29F-11F4C098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Served over </a:t>
            </a:r>
            <a:r>
              <a:rPr lang="en-US" dirty="0">
                <a:solidFill>
                  <a:schemeClr val="accent2"/>
                </a:solidFill>
              </a:rPr>
              <a:t>10,400 individual clients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through one-on-one services.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Provided services at </a:t>
            </a:r>
            <a:r>
              <a:rPr lang="en-US" dirty="0">
                <a:solidFill>
                  <a:schemeClr val="accent2"/>
                </a:solidFill>
              </a:rPr>
              <a:t>1,658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aggregate groups and community events.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Over </a:t>
            </a:r>
            <a:r>
              <a:rPr lang="en-US" dirty="0">
                <a:solidFill>
                  <a:schemeClr val="accent2"/>
                </a:solidFill>
              </a:rPr>
              <a:t>30,000 hours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case management were provided.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Senior Centers served over </a:t>
            </a:r>
            <a:r>
              <a:rPr lang="en-US" dirty="0">
                <a:solidFill>
                  <a:schemeClr val="accent2"/>
                </a:solidFill>
              </a:rPr>
              <a:t>181,000 meals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Served over </a:t>
            </a:r>
            <a:r>
              <a:rPr lang="en-US" dirty="0">
                <a:solidFill>
                  <a:schemeClr val="accent2"/>
                </a:solidFill>
              </a:rPr>
              <a:t>403,000 home delivered meals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Social Adult Day Care Centers provided </a:t>
            </a:r>
            <a:r>
              <a:rPr lang="en-US" dirty="0">
                <a:solidFill>
                  <a:schemeClr val="accent2"/>
                </a:solidFill>
              </a:rPr>
              <a:t>65,500 hours of service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Provided </a:t>
            </a:r>
            <a:r>
              <a:rPr lang="en-US" dirty="0">
                <a:solidFill>
                  <a:schemeClr val="accent2"/>
                </a:solidFill>
              </a:rPr>
              <a:t>105,000 hours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in-home personal care services, such as housekeeper, chore services, homemaker, and personal care.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Provided </a:t>
            </a:r>
            <a:r>
              <a:rPr lang="en-US" dirty="0">
                <a:solidFill>
                  <a:schemeClr val="accent2"/>
                </a:solidFill>
              </a:rPr>
              <a:t>over 141,000 bus trips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senior center transportation.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Information and Assistance, NY Connects program had contact with </a:t>
            </a:r>
            <a:r>
              <a:rPr lang="en-US" dirty="0">
                <a:solidFill>
                  <a:schemeClr val="accent2"/>
                </a:solidFill>
              </a:rPr>
              <a:t>over 6,000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people through phone calls and face to face interactions.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BEBFA-D536-4BCE-B564-DADA993E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DA3D8-FF3B-44F6-87E5-DBB591AF41A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001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2708</TotalTime>
  <Words>114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2018 Office for the Aging Data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Donna (HHSNASSAUCOUNTYNY)</dc:creator>
  <cp:lastModifiedBy>Breil, Trista (HHSNASSAUCOUNTYNY)</cp:lastModifiedBy>
  <cp:revision>194</cp:revision>
  <cp:lastPrinted>2018-06-21T13:22:40Z</cp:lastPrinted>
  <dcterms:created xsi:type="dcterms:W3CDTF">2017-12-20T15:23:37Z</dcterms:created>
  <dcterms:modified xsi:type="dcterms:W3CDTF">2019-04-03T14:23:30Z</dcterms:modified>
</cp:coreProperties>
</file>