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58"/>
  </p:notesMasterIdLst>
  <p:sldIdLst>
    <p:sldId id="256" r:id="rId3"/>
    <p:sldId id="294" r:id="rId4"/>
    <p:sldId id="306" r:id="rId5"/>
    <p:sldId id="307" r:id="rId6"/>
    <p:sldId id="317" r:id="rId7"/>
    <p:sldId id="262" r:id="rId8"/>
    <p:sldId id="315" r:id="rId9"/>
    <p:sldId id="308" r:id="rId10"/>
    <p:sldId id="263" r:id="rId11"/>
    <p:sldId id="264" r:id="rId12"/>
    <p:sldId id="266" r:id="rId13"/>
    <p:sldId id="272" r:id="rId14"/>
    <p:sldId id="309" r:id="rId15"/>
    <p:sldId id="267" r:id="rId16"/>
    <p:sldId id="312" r:id="rId17"/>
    <p:sldId id="269" r:id="rId18"/>
    <p:sldId id="265" r:id="rId19"/>
    <p:sldId id="292" r:id="rId20"/>
    <p:sldId id="298" r:id="rId21"/>
    <p:sldId id="268" r:id="rId22"/>
    <p:sldId id="291" r:id="rId23"/>
    <p:sldId id="311" r:id="rId24"/>
    <p:sldId id="310" r:id="rId25"/>
    <p:sldId id="301" r:id="rId26"/>
    <p:sldId id="274" r:id="rId27"/>
    <p:sldId id="314" r:id="rId28"/>
    <p:sldId id="313" r:id="rId29"/>
    <p:sldId id="280" r:id="rId30"/>
    <p:sldId id="296" r:id="rId31"/>
    <p:sldId id="270" r:id="rId32"/>
    <p:sldId id="271" r:id="rId33"/>
    <p:sldId id="297" r:id="rId34"/>
    <p:sldId id="273" r:id="rId35"/>
    <p:sldId id="299" r:id="rId36"/>
    <p:sldId id="275" r:id="rId37"/>
    <p:sldId id="276" r:id="rId38"/>
    <p:sldId id="303" r:id="rId39"/>
    <p:sldId id="277" r:id="rId40"/>
    <p:sldId id="278" r:id="rId41"/>
    <p:sldId id="300" r:id="rId42"/>
    <p:sldId id="279" r:id="rId43"/>
    <p:sldId id="304" r:id="rId44"/>
    <p:sldId id="281" r:id="rId45"/>
    <p:sldId id="302" r:id="rId46"/>
    <p:sldId id="282" r:id="rId47"/>
    <p:sldId id="286" r:id="rId48"/>
    <p:sldId id="287" r:id="rId49"/>
    <p:sldId id="288" r:id="rId50"/>
    <p:sldId id="283" r:id="rId51"/>
    <p:sldId id="305" r:id="rId52"/>
    <p:sldId id="293" r:id="rId53"/>
    <p:sldId id="285" r:id="rId54"/>
    <p:sldId id="316" r:id="rId55"/>
    <p:sldId id="290" r:id="rId56"/>
    <p:sldId id="295" r:id="rId5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ques, Gabriel" initials="MG" lastIdx="1" clrIdx="0">
    <p:extLst>
      <p:ext uri="{19B8F6BF-5375-455C-9EA6-DF929625EA0E}">
        <p15:presenceInfo xmlns:p15="http://schemas.microsoft.com/office/powerpoint/2012/main" userId="S::gmarques@nassaucountyny.gov::26536591-96f6-4737-9703-f3bad6bd93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8" d="100"/>
          <a:sy n="108" d="100"/>
        </p:scale>
        <p:origin x="130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2DFC6-85BB-4674-9DCE-5E565288AE2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433BE1A-2998-4A4E-B7C3-3774C54B2EE6}">
      <dgm:prSet phldrT="[Text]"/>
      <dgm:spPr/>
      <dgm:t>
        <a:bodyPr/>
        <a:lstStyle/>
        <a:p>
          <a:r>
            <a:rPr lang="en-US" dirty="0"/>
            <a:t>1</a:t>
          </a:r>
        </a:p>
      </dgm:t>
    </dgm:pt>
    <dgm:pt modelId="{CE1DB299-9139-48C7-8913-50AF6EB46897}" type="parTrans" cxnId="{8B8E50E0-AD02-4E09-8632-88C89BB774F7}">
      <dgm:prSet/>
      <dgm:spPr/>
      <dgm:t>
        <a:bodyPr/>
        <a:lstStyle/>
        <a:p>
          <a:endParaRPr lang="en-US"/>
        </a:p>
      </dgm:t>
    </dgm:pt>
    <dgm:pt modelId="{D4A1570C-5B2D-48FF-81D1-AE2B3BDC3DFE}" type="sibTrans" cxnId="{8B8E50E0-AD02-4E09-8632-88C89BB774F7}">
      <dgm:prSet/>
      <dgm:spPr/>
      <dgm:t>
        <a:bodyPr/>
        <a:lstStyle/>
        <a:p>
          <a:endParaRPr lang="en-US"/>
        </a:p>
      </dgm:t>
    </dgm:pt>
    <dgm:pt modelId="{9899531F-5BBF-4856-B591-7F03C923BDC9}">
      <dgm:prSet phldrT="[Text]"/>
      <dgm:spPr/>
      <dgm:t>
        <a:bodyPr/>
        <a:lstStyle/>
        <a:p>
          <a:r>
            <a:rPr lang="en-US" dirty="0"/>
            <a:t>Reconcile Prior Year Contract</a:t>
          </a:r>
        </a:p>
      </dgm:t>
    </dgm:pt>
    <dgm:pt modelId="{B53ECF9C-2CFD-494D-AD9C-14AAD8D63270}" type="parTrans" cxnId="{6019D1D7-A37A-4DFF-958B-DE1774FD3A11}">
      <dgm:prSet/>
      <dgm:spPr/>
      <dgm:t>
        <a:bodyPr/>
        <a:lstStyle/>
        <a:p>
          <a:endParaRPr lang="en-US"/>
        </a:p>
      </dgm:t>
    </dgm:pt>
    <dgm:pt modelId="{D435F458-5967-4B89-9DB3-AA852FE44D3C}" type="sibTrans" cxnId="{6019D1D7-A37A-4DFF-958B-DE1774FD3A11}">
      <dgm:prSet/>
      <dgm:spPr/>
      <dgm:t>
        <a:bodyPr/>
        <a:lstStyle/>
        <a:p>
          <a:endParaRPr lang="en-US"/>
        </a:p>
      </dgm:t>
    </dgm:pt>
    <dgm:pt modelId="{14F43E71-76EA-4C57-A666-6E75DEE65FF9}">
      <dgm:prSet phldrT="[Text]"/>
      <dgm:spPr/>
      <dgm:t>
        <a:bodyPr/>
        <a:lstStyle/>
        <a:p>
          <a:r>
            <a:rPr lang="en-US" dirty="0"/>
            <a:t>2</a:t>
          </a:r>
        </a:p>
      </dgm:t>
    </dgm:pt>
    <dgm:pt modelId="{F812EB1E-D667-4851-B3F7-FDE1E8092206}" type="parTrans" cxnId="{2AF5E366-1F55-4AE5-B60F-DACFA48FA71E}">
      <dgm:prSet/>
      <dgm:spPr/>
      <dgm:t>
        <a:bodyPr/>
        <a:lstStyle/>
        <a:p>
          <a:endParaRPr lang="en-US"/>
        </a:p>
      </dgm:t>
    </dgm:pt>
    <dgm:pt modelId="{7422303D-EC91-4067-8396-C8E5E47F212C}" type="sibTrans" cxnId="{2AF5E366-1F55-4AE5-B60F-DACFA48FA71E}">
      <dgm:prSet/>
      <dgm:spPr/>
      <dgm:t>
        <a:bodyPr/>
        <a:lstStyle/>
        <a:p>
          <a:endParaRPr lang="en-US"/>
        </a:p>
      </dgm:t>
    </dgm:pt>
    <dgm:pt modelId="{E2D4D1D6-3BF9-4C8F-B61B-D86CF6E92A62}">
      <dgm:prSet phldrT="[Text]"/>
      <dgm:spPr/>
      <dgm:t>
        <a:bodyPr/>
        <a:lstStyle/>
        <a:p>
          <a:r>
            <a:rPr lang="en-US" dirty="0"/>
            <a:t>Current year contract executed </a:t>
          </a:r>
          <a:r>
            <a:rPr lang="en-US" u="sng" dirty="0"/>
            <a:t>AND</a:t>
          </a:r>
          <a:r>
            <a:rPr lang="en-US" dirty="0"/>
            <a:t> a certified copy delivered to Comptroller’s Office </a:t>
          </a:r>
        </a:p>
      </dgm:t>
    </dgm:pt>
    <dgm:pt modelId="{A77A74A7-ADFA-4076-B7F1-9E5F0C3DDC37}" type="parTrans" cxnId="{0C09C99A-0C4E-4201-9BF4-8FAE12236622}">
      <dgm:prSet/>
      <dgm:spPr/>
      <dgm:t>
        <a:bodyPr/>
        <a:lstStyle/>
        <a:p>
          <a:endParaRPr lang="en-US"/>
        </a:p>
      </dgm:t>
    </dgm:pt>
    <dgm:pt modelId="{F51849B7-B583-41B5-A14A-D3FDB11209EA}" type="sibTrans" cxnId="{0C09C99A-0C4E-4201-9BF4-8FAE12236622}">
      <dgm:prSet/>
      <dgm:spPr/>
      <dgm:t>
        <a:bodyPr/>
        <a:lstStyle/>
        <a:p>
          <a:endParaRPr lang="en-US"/>
        </a:p>
      </dgm:t>
    </dgm:pt>
    <dgm:pt modelId="{3141F3F5-824B-41AF-9E71-E16022103142}">
      <dgm:prSet phldrT="[Text]"/>
      <dgm:spPr/>
      <dgm:t>
        <a:bodyPr/>
        <a:lstStyle/>
        <a:p>
          <a:r>
            <a:rPr lang="en-US" dirty="0"/>
            <a:t>3</a:t>
          </a:r>
        </a:p>
      </dgm:t>
    </dgm:pt>
    <dgm:pt modelId="{A02333D3-8748-4D93-BC10-E60C63B27393}" type="parTrans" cxnId="{D3C98D27-9059-42A5-B079-BC108EFE0ADF}">
      <dgm:prSet/>
      <dgm:spPr/>
      <dgm:t>
        <a:bodyPr/>
        <a:lstStyle/>
        <a:p>
          <a:endParaRPr lang="en-US"/>
        </a:p>
      </dgm:t>
    </dgm:pt>
    <dgm:pt modelId="{E4E0E80D-E326-4CE7-90F4-458CB630CDF9}" type="sibTrans" cxnId="{D3C98D27-9059-42A5-B079-BC108EFE0ADF}">
      <dgm:prSet/>
      <dgm:spPr/>
      <dgm:t>
        <a:bodyPr/>
        <a:lstStyle/>
        <a:p>
          <a:endParaRPr lang="en-US"/>
        </a:p>
      </dgm:t>
    </dgm:pt>
    <dgm:pt modelId="{D646A021-DD15-4104-803E-2148FF0CABAE}">
      <dgm:prSet phldrT="[Text]"/>
      <dgm:spPr/>
      <dgm:t>
        <a:bodyPr/>
        <a:lstStyle/>
        <a:p>
          <a:r>
            <a:rPr lang="en-US" dirty="0"/>
            <a:t>Submit completed voucher to Dept. for Comptroller Claims approval </a:t>
          </a:r>
        </a:p>
      </dgm:t>
    </dgm:pt>
    <dgm:pt modelId="{E130E091-D351-4A1D-8AEE-4A1A41242AC9}" type="parTrans" cxnId="{A7FD003B-840F-426F-9340-D4878316DD1F}">
      <dgm:prSet/>
      <dgm:spPr/>
      <dgm:t>
        <a:bodyPr/>
        <a:lstStyle/>
        <a:p>
          <a:endParaRPr lang="en-US"/>
        </a:p>
      </dgm:t>
    </dgm:pt>
    <dgm:pt modelId="{2C6AB729-8569-43BC-A724-847AB5E9C8FC}" type="sibTrans" cxnId="{A7FD003B-840F-426F-9340-D4878316DD1F}">
      <dgm:prSet/>
      <dgm:spPr/>
      <dgm:t>
        <a:bodyPr/>
        <a:lstStyle/>
        <a:p>
          <a:endParaRPr lang="en-US"/>
        </a:p>
      </dgm:t>
    </dgm:pt>
    <dgm:pt modelId="{FBD114A3-D0B8-4E62-8723-A85FEEBF954A}" type="pres">
      <dgm:prSet presAssocID="{6932DFC6-85BB-4674-9DCE-5E565288AE24}" presName="linearFlow" presStyleCnt="0">
        <dgm:presLayoutVars>
          <dgm:dir/>
          <dgm:animLvl val="lvl"/>
          <dgm:resizeHandles val="exact"/>
        </dgm:presLayoutVars>
      </dgm:prSet>
      <dgm:spPr/>
    </dgm:pt>
    <dgm:pt modelId="{FF97A6B7-F449-4CA9-9D31-398EA180775C}" type="pres">
      <dgm:prSet presAssocID="{6433BE1A-2998-4A4E-B7C3-3774C54B2EE6}" presName="composite" presStyleCnt="0"/>
      <dgm:spPr/>
    </dgm:pt>
    <dgm:pt modelId="{9DCDECD3-0481-4D11-AA6A-7619A9E029C0}" type="pres">
      <dgm:prSet presAssocID="{6433BE1A-2998-4A4E-B7C3-3774C54B2EE6}" presName="parentText" presStyleLbl="alignNode1" presStyleIdx="0" presStyleCnt="3">
        <dgm:presLayoutVars>
          <dgm:chMax val="1"/>
          <dgm:bulletEnabled val="1"/>
        </dgm:presLayoutVars>
      </dgm:prSet>
      <dgm:spPr/>
    </dgm:pt>
    <dgm:pt modelId="{9700C91B-6EC8-443E-B687-CB4B97296B16}" type="pres">
      <dgm:prSet presAssocID="{6433BE1A-2998-4A4E-B7C3-3774C54B2EE6}" presName="descendantText" presStyleLbl="alignAcc1" presStyleIdx="0" presStyleCnt="3">
        <dgm:presLayoutVars>
          <dgm:bulletEnabled val="1"/>
        </dgm:presLayoutVars>
      </dgm:prSet>
      <dgm:spPr/>
    </dgm:pt>
    <dgm:pt modelId="{483369EA-1EC1-48FF-B1BB-18418C8840A9}" type="pres">
      <dgm:prSet presAssocID="{D4A1570C-5B2D-48FF-81D1-AE2B3BDC3DFE}" presName="sp" presStyleCnt="0"/>
      <dgm:spPr/>
    </dgm:pt>
    <dgm:pt modelId="{E81EFCC6-34CB-405C-9F40-2E278FAC33A1}" type="pres">
      <dgm:prSet presAssocID="{14F43E71-76EA-4C57-A666-6E75DEE65FF9}" presName="composite" presStyleCnt="0"/>
      <dgm:spPr/>
    </dgm:pt>
    <dgm:pt modelId="{5C672B31-E8DD-4517-8A0F-D7449B827BC4}" type="pres">
      <dgm:prSet presAssocID="{14F43E71-76EA-4C57-A666-6E75DEE65FF9}" presName="parentText" presStyleLbl="alignNode1" presStyleIdx="1" presStyleCnt="3">
        <dgm:presLayoutVars>
          <dgm:chMax val="1"/>
          <dgm:bulletEnabled val="1"/>
        </dgm:presLayoutVars>
      </dgm:prSet>
      <dgm:spPr/>
    </dgm:pt>
    <dgm:pt modelId="{294A08AE-1D7B-4F40-A9D0-0736A6423CAC}" type="pres">
      <dgm:prSet presAssocID="{14F43E71-76EA-4C57-A666-6E75DEE65FF9}" presName="descendantText" presStyleLbl="alignAcc1" presStyleIdx="1" presStyleCnt="3">
        <dgm:presLayoutVars>
          <dgm:bulletEnabled val="1"/>
        </dgm:presLayoutVars>
      </dgm:prSet>
      <dgm:spPr/>
    </dgm:pt>
    <dgm:pt modelId="{1C8B3464-66C1-4A90-B4B7-E1C6F029FD26}" type="pres">
      <dgm:prSet presAssocID="{7422303D-EC91-4067-8396-C8E5E47F212C}" presName="sp" presStyleCnt="0"/>
      <dgm:spPr/>
    </dgm:pt>
    <dgm:pt modelId="{CD6EB4E9-3186-40AB-B6A5-7AC541414B7B}" type="pres">
      <dgm:prSet presAssocID="{3141F3F5-824B-41AF-9E71-E16022103142}" presName="composite" presStyleCnt="0"/>
      <dgm:spPr/>
    </dgm:pt>
    <dgm:pt modelId="{D98D67A8-CE03-4388-9EF3-DD5C02B39F69}" type="pres">
      <dgm:prSet presAssocID="{3141F3F5-824B-41AF-9E71-E16022103142}" presName="parentText" presStyleLbl="alignNode1" presStyleIdx="2" presStyleCnt="3">
        <dgm:presLayoutVars>
          <dgm:chMax val="1"/>
          <dgm:bulletEnabled val="1"/>
        </dgm:presLayoutVars>
      </dgm:prSet>
      <dgm:spPr/>
    </dgm:pt>
    <dgm:pt modelId="{0636C56A-71F1-4D72-8FBB-F4ED1662F0E5}" type="pres">
      <dgm:prSet presAssocID="{3141F3F5-824B-41AF-9E71-E16022103142}" presName="descendantText" presStyleLbl="alignAcc1" presStyleIdx="2" presStyleCnt="3">
        <dgm:presLayoutVars>
          <dgm:bulletEnabled val="1"/>
        </dgm:presLayoutVars>
      </dgm:prSet>
      <dgm:spPr/>
    </dgm:pt>
  </dgm:ptLst>
  <dgm:cxnLst>
    <dgm:cxn modelId="{2E373D03-3B43-415F-BB09-A5B6B835571C}" type="presOf" srcId="{3141F3F5-824B-41AF-9E71-E16022103142}" destId="{D98D67A8-CE03-4388-9EF3-DD5C02B39F69}" srcOrd="0" destOrd="0" presId="urn:microsoft.com/office/officeart/2005/8/layout/chevron2"/>
    <dgm:cxn modelId="{7B849810-6FA7-4523-8861-83C0F95AC0B5}" type="presOf" srcId="{6433BE1A-2998-4A4E-B7C3-3774C54B2EE6}" destId="{9DCDECD3-0481-4D11-AA6A-7619A9E029C0}" srcOrd="0" destOrd="0" presId="urn:microsoft.com/office/officeart/2005/8/layout/chevron2"/>
    <dgm:cxn modelId="{D3C98D27-9059-42A5-B079-BC108EFE0ADF}" srcId="{6932DFC6-85BB-4674-9DCE-5E565288AE24}" destId="{3141F3F5-824B-41AF-9E71-E16022103142}" srcOrd="2" destOrd="0" parTransId="{A02333D3-8748-4D93-BC10-E60C63B27393}" sibTransId="{E4E0E80D-E326-4CE7-90F4-458CB630CDF9}"/>
    <dgm:cxn modelId="{E738A32A-0750-403B-87BA-ED8DD76BACD2}" type="presOf" srcId="{9899531F-5BBF-4856-B591-7F03C923BDC9}" destId="{9700C91B-6EC8-443E-B687-CB4B97296B16}" srcOrd="0" destOrd="0" presId="urn:microsoft.com/office/officeart/2005/8/layout/chevron2"/>
    <dgm:cxn modelId="{A7FD003B-840F-426F-9340-D4878316DD1F}" srcId="{3141F3F5-824B-41AF-9E71-E16022103142}" destId="{D646A021-DD15-4104-803E-2148FF0CABAE}" srcOrd="0" destOrd="0" parTransId="{E130E091-D351-4A1D-8AEE-4A1A41242AC9}" sibTransId="{2C6AB729-8569-43BC-A724-847AB5E9C8FC}"/>
    <dgm:cxn modelId="{2AF5E366-1F55-4AE5-B60F-DACFA48FA71E}" srcId="{6932DFC6-85BB-4674-9DCE-5E565288AE24}" destId="{14F43E71-76EA-4C57-A666-6E75DEE65FF9}" srcOrd="1" destOrd="0" parTransId="{F812EB1E-D667-4851-B3F7-FDE1E8092206}" sibTransId="{7422303D-EC91-4067-8396-C8E5E47F212C}"/>
    <dgm:cxn modelId="{45826947-9A1F-4558-BF9A-D00BD8BFA04A}" type="presOf" srcId="{E2D4D1D6-3BF9-4C8F-B61B-D86CF6E92A62}" destId="{294A08AE-1D7B-4F40-A9D0-0736A6423CAC}" srcOrd="0" destOrd="0" presId="urn:microsoft.com/office/officeart/2005/8/layout/chevron2"/>
    <dgm:cxn modelId="{F4069273-3D7E-487D-A157-F6C10F801DCB}" type="presOf" srcId="{14F43E71-76EA-4C57-A666-6E75DEE65FF9}" destId="{5C672B31-E8DD-4517-8A0F-D7449B827BC4}" srcOrd="0" destOrd="0" presId="urn:microsoft.com/office/officeart/2005/8/layout/chevron2"/>
    <dgm:cxn modelId="{9D7C7394-4F05-44AD-A36C-1094A00B2F15}" type="presOf" srcId="{D646A021-DD15-4104-803E-2148FF0CABAE}" destId="{0636C56A-71F1-4D72-8FBB-F4ED1662F0E5}" srcOrd="0" destOrd="0" presId="urn:microsoft.com/office/officeart/2005/8/layout/chevron2"/>
    <dgm:cxn modelId="{0C09C99A-0C4E-4201-9BF4-8FAE12236622}" srcId="{14F43E71-76EA-4C57-A666-6E75DEE65FF9}" destId="{E2D4D1D6-3BF9-4C8F-B61B-D86CF6E92A62}" srcOrd="0" destOrd="0" parTransId="{A77A74A7-ADFA-4076-B7F1-9E5F0C3DDC37}" sibTransId="{F51849B7-B583-41B5-A14A-D3FDB11209EA}"/>
    <dgm:cxn modelId="{6019D1D7-A37A-4DFF-958B-DE1774FD3A11}" srcId="{6433BE1A-2998-4A4E-B7C3-3774C54B2EE6}" destId="{9899531F-5BBF-4856-B591-7F03C923BDC9}" srcOrd="0" destOrd="0" parTransId="{B53ECF9C-2CFD-494D-AD9C-14AAD8D63270}" sibTransId="{D435F458-5967-4B89-9DB3-AA852FE44D3C}"/>
    <dgm:cxn modelId="{8B8E50E0-AD02-4E09-8632-88C89BB774F7}" srcId="{6932DFC6-85BB-4674-9DCE-5E565288AE24}" destId="{6433BE1A-2998-4A4E-B7C3-3774C54B2EE6}" srcOrd="0" destOrd="0" parTransId="{CE1DB299-9139-48C7-8913-50AF6EB46897}" sibTransId="{D4A1570C-5B2D-48FF-81D1-AE2B3BDC3DFE}"/>
    <dgm:cxn modelId="{8D32B3E3-1944-44ED-8B32-46DFB60D0278}" type="presOf" srcId="{6932DFC6-85BB-4674-9DCE-5E565288AE24}" destId="{FBD114A3-D0B8-4E62-8723-A85FEEBF954A}" srcOrd="0" destOrd="0" presId="urn:microsoft.com/office/officeart/2005/8/layout/chevron2"/>
    <dgm:cxn modelId="{745773CE-07CA-431F-9799-B25A7F0516C6}" type="presParOf" srcId="{FBD114A3-D0B8-4E62-8723-A85FEEBF954A}" destId="{FF97A6B7-F449-4CA9-9D31-398EA180775C}" srcOrd="0" destOrd="0" presId="urn:microsoft.com/office/officeart/2005/8/layout/chevron2"/>
    <dgm:cxn modelId="{572A62DA-28B7-4F62-91CE-BA8DBC520358}" type="presParOf" srcId="{FF97A6B7-F449-4CA9-9D31-398EA180775C}" destId="{9DCDECD3-0481-4D11-AA6A-7619A9E029C0}" srcOrd="0" destOrd="0" presId="urn:microsoft.com/office/officeart/2005/8/layout/chevron2"/>
    <dgm:cxn modelId="{3F8D856D-F105-46DB-93A4-253ACB8CBDD1}" type="presParOf" srcId="{FF97A6B7-F449-4CA9-9D31-398EA180775C}" destId="{9700C91B-6EC8-443E-B687-CB4B97296B16}" srcOrd="1" destOrd="0" presId="urn:microsoft.com/office/officeart/2005/8/layout/chevron2"/>
    <dgm:cxn modelId="{E54BE8FA-0A38-4EA1-8AA3-C8595C510BF8}" type="presParOf" srcId="{FBD114A3-D0B8-4E62-8723-A85FEEBF954A}" destId="{483369EA-1EC1-48FF-B1BB-18418C8840A9}" srcOrd="1" destOrd="0" presId="urn:microsoft.com/office/officeart/2005/8/layout/chevron2"/>
    <dgm:cxn modelId="{D06F0E2B-4E32-4C42-9ABB-03AB6A68CDD8}" type="presParOf" srcId="{FBD114A3-D0B8-4E62-8723-A85FEEBF954A}" destId="{E81EFCC6-34CB-405C-9F40-2E278FAC33A1}" srcOrd="2" destOrd="0" presId="urn:microsoft.com/office/officeart/2005/8/layout/chevron2"/>
    <dgm:cxn modelId="{D47DE177-CE0B-4A61-9BE8-D467DC3687E8}" type="presParOf" srcId="{E81EFCC6-34CB-405C-9F40-2E278FAC33A1}" destId="{5C672B31-E8DD-4517-8A0F-D7449B827BC4}" srcOrd="0" destOrd="0" presId="urn:microsoft.com/office/officeart/2005/8/layout/chevron2"/>
    <dgm:cxn modelId="{401E8D8E-B935-4397-8E58-F9A6B01138F6}" type="presParOf" srcId="{E81EFCC6-34CB-405C-9F40-2E278FAC33A1}" destId="{294A08AE-1D7B-4F40-A9D0-0736A6423CAC}" srcOrd="1" destOrd="0" presId="urn:microsoft.com/office/officeart/2005/8/layout/chevron2"/>
    <dgm:cxn modelId="{55DA0B45-CA29-44A3-AC00-9166B71B47D0}" type="presParOf" srcId="{FBD114A3-D0B8-4E62-8723-A85FEEBF954A}" destId="{1C8B3464-66C1-4A90-B4B7-E1C6F029FD26}" srcOrd="3" destOrd="0" presId="urn:microsoft.com/office/officeart/2005/8/layout/chevron2"/>
    <dgm:cxn modelId="{C11464C6-1464-4C5E-B78E-F8E45D02E703}" type="presParOf" srcId="{FBD114A3-D0B8-4E62-8723-A85FEEBF954A}" destId="{CD6EB4E9-3186-40AB-B6A5-7AC541414B7B}" srcOrd="4" destOrd="0" presId="urn:microsoft.com/office/officeart/2005/8/layout/chevron2"/>
    <dgm:cxn modelId="{102C5D62-96F8-421A-9371-3EBA2FDBB98A}" type="presParOf" srcId="{CD6EB4E9-3186-40AB-B6A5-7AC541414B7B}" destId="{D98D67A8-CE03-4388-9EF3-DD5C02B39F69}" srcOrd="0" destOrd="0" presId="urn:microsoft.com/office/officeart/2005/8/layout/chevron2"/>
    <dgm:cxn modelId="{90E8C500-794B-4931-B8F2-A64E12B30D18}" type="presParOf" srcId="{CD6EB4E9-3186-40AB-B6A5-7AC541414B7B}" destId="{0636C56A-71F1-4D72-8FBB-F4ED1662F0E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894811-3BA3-4560-AC9F-0048B721DF4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77521CC-2E93-4835-857C-27F32A949930}">
      <dgm:prSet phldrT="[Text]"/>
      <dgm:spPr/>
      <dgm:t>
        <a:bodyPr/>
        <a:lstStyle/>
        <a:p>
          <a:r>
            <a:rPr lang="en-US" dirty="0"/>
            <a:t>1. Department (authorization)</a:t>
          </a:r>
        </a:p>
      </dgm:t>
    </dgm:pt>
    <dgm:pt modelId="{1E303CDD-034B-4278-A831-9BBA53C4B70D}" type="parTrans" cxnId="{060512B0-289D-4706-ACA3-BD67E73432A1}">
      <dgm:prSet/>
      <dgm:spPr/>
      <dgm:t>
        <a:bodyPr/>
        <a:lstStyle/>
        <a:p>
          <a:endParaRPr lang="en-US"/>
        </a:p>
      </dgm:t>
    </dgm:pt>
    <dgm:pt modelId="{129EA4DE-7545-4130-8730-7F209D5DAF5F}" type="sibTrans" cxnId="{060512B0-289D-4706-ACA3-BD67E73432A1}">
      <dgm:prSet/>
      <dgm:spPr/>
      <dgm:t>
        <a:bodyPr/>
        <a:lstStyle/>
        <a:p>
          <a:endParaRPr lang="en-US"/>
        </a:p>
      </dgm:t>
    </dgm:pt>
    <dgm:pt modelId="{1218A174-9B06-4DEE-96CC-98028B299118}">
      <dgm:prSet phldrT="[Text]"/>
      <dgm:spPr/>
      <dgm:t>
        <a:bodyPr/>
        <a:lstStyle/>
        <a:p>
          <a:r>
            <a:rPr lang="en-US" dirty="0"/>
            <a:t>Level 1: Claim is assembled and certified by department recommending payment.</a:t>
          </a:r>
        </a:p>
      </dgm:t>
    </dgm:pt>
    <dgm:pt modelId="{189E8332-E868-4A10-9F37-E52CEF68D839}" type="parTrans" cxnId="{EDD1B637-D745-4FD8-9112-0DD79B32AB8A}">
      <dgm:prSet/>
      <dgm:spPr/>
      <dgm:t>
        <a:bodyPr/>
        <a:lstStyle/>
        <a:p>
          <a:endParaRPr lang="en-US"/>
        </a:p>
      </dgm:t>
    </dgm:pt>
    <dgm:pt modelId="{22324655-3BE9-43B5-A047-0F5B49DA83D6}" type="sibTrans" cxnId="{EDD1B637-D745-4FD8-9112-0DD79B32AB8A}">
      <dgm:prSet/>
      <dgm:spPr/>
      <dgm:t>
        <a:bodyPr/>
        <a:lstStyle/>
        <a:p>
          <a:endParaRPr lang="en-US"/>
        </a:p>
      </dgm:t>
    </dgm:pt>
    <dgm:pt modelId="{E6B9DAD4-0C40-4555-ACED-4DC574320FE4}">
      <dgm:prSet phldrT="[Text]"/>
      <dgm:spPr/>
      <dgm:t>
        <a:bodyPr/>
        <a:lstStyle/>
        <a:p>
          <a:r>
            <a:rPr lang="en-US" dirty="0"/>
            <a:t>Level 2: Claim Receives Supervisory Review prior to submission to Comptroller’s for Audit.</a:t>
          </a:r>
        </a:p>
      </dgm:t>
    </dgm:pt>
    <dgm:pt modelId="{562A60B0-4DA0-4FD5-AA65-6D41AE9286B3}" type="parTrans" cxnId="{9E751D8D-C7BF-4C7B-B019-6365502BE130}">
      <dgm:prSet/>
      <dgm:spPr/>
      <dgm:t>
        <a:bodyPr/>
        <a:lstStyle/>
        <a:p>
          <a:endParaRPr lang="en-US"/>
        </a:p>
      </dgm:t>
    </dgm:pt>
    <dgm:pt modelId="{84F6769D-EF1E-454C-B056-E95BFE366852}" type="sibTrans" cxnId="{9E751D8D-C7BF-4C7B-B019-6365502BE130}">
      <dgm:prSet/>
      <dgm:spPr/>
      <dgm:t>
        <a:bodyPr/>
        <a:lstStyle/>
        <a:p>
          <a:endParaRPr lang="en-US"/>
        </a:p>
      </dgm:t>
    </dgm:pt>
    <dgm:pt modelId="{9BCF08F6-8A88-4584-9FA7-EEC8D33CEF19}">
      <dgm:prSet phldrT="[Text]"/>
      <dgm:spPr/>
      <dgm:t>
        <a:bodyPr/>
        <a:lstStyle/>
        <a:p>
          <a:r>
            <a:rPr lang="en-US" dirty="0"/>
            <a:t>2. Comptroller Claims (audit &amp; approval)</a:t>
          </a:r>
        </a:p>
      </dgm:t>
    </dgm:pt>
    <dgm:pt modelId="{42112F3B-E4AA-4FFA-AC3A-5D8A6EBB0549}" type="parTrans" cxnId="{3AE1DD93-8832-4B05-ABCB-0D15F4B75A4F}">
      <dgm:prSet/>
      <dgm:spPr/>
      <dgm:t>
        <a:bodyPr/>
        <a:lstStyle/>
        <a:p>
          <a:endParaRPr lang="en-US"/>
        </a:p>
      </dgm:t>
    </dgm:pt>
    <dgm:pt modelId="{0AAF1ACD-A54E-4261-B91F-A7A959ACB74A}" type="sibTrans" cxnId="{3AE1DD93-8832-4B05-ABCB-0D15F4B75A4F}">
      <dgm:prSet/>
      <dgm:spPr/>
      <dgm:t>
        <a:bodyPr/>
        <a:lstStyle/>
        <a:p>
          <a:endParaRPr lang="en-US"/>
        </a:p>
      </dgm:t>
    </dgm:pt>
    <dgm:pt modelId="{68487836-75CD-42F4-8DEB-79F9C52399AA}">
      <dgm:prSet phldrT="[Text]"/>
      <dgm:spPr/>
      <dgm:t>
        <a:bodyPr/>
        <a:lstStyle/>
        <a:p>
          <a:r>
            <a:rPr lang="en-US" dirty="0"/>
            <a:t>Level 1: Claim is audited by dedicated non-profit team, and, if documentation is satisfactory, approved.</a:t>
          </a:r>
        </a:p>
      </dgm:t>
    </dgm:pt>
    <dgm:pt modelId="{7E4843AE-08CE-49C9-9C97-1377DE11ADE4}" type="parTrans" cxnId="{52841B71-37DE-45DF-91E8-7A28832A8C78}">
      <dgm:prSet/>
      <dgm:spPr/>
      <dgm:t>
        <a:bodyPr/>
        <a:lstStyle/>
        <a:p>
          <a:endParaRPr lang="en-US"/>
        </a:p>
      </dgm:t>
    </dgm:pt>
    <dgm:pt modelId="{6DB446C3-A0CE-41CD-9384-FBD53CCB078B}" type="sibTrans" cxnId="{52841B71-37DE-45DF-91E8-7A28832A8C78}">
      <dgm:prSet/>
      <dgm:spPr/>
      <dgm:t>
        <a:bodyPr/>
        <a:lstStyle/>
        <a:p>
          <a:endParaRPr lang="en-US"/>
        </a:p>
      </dgm:t>
    </dgm:pt>
    <dgm:pt modelId="{FD97B9B7-17C9-4CFC-ADF6-02A62DB0856D}">
      <dgm:prSet phldrT="[Text]"/>
      <dgm:spPr/>
      <dgm:t>
        <a:bodyPr/>
        <a:lstStyle/>
        <a:p>
          <a:r>
            <a:rPr lang="en-US" dirty="0"/>
            <a:t>Level 2: If claim is over $100k, it requires audit by a supervisor prior to final approval.</a:t>
          </a:r>
        </a:p>
      </dgm:t>
    </dgm:pt>
    <dgm:pt modelId="{C10CB8A5-A854-4F8B-B66C-8157382D72CD}" type="parTrans" cxnId="{72D409F5-345D-450B-8CE4-436FAC82860D}">
      <dgm:prSet/>
      <dgm:spPr/>
      <dgm:t>
        <a:bodyPr/>
        <a:lstStyle/>
        <a:p>
          <a:endParaRPr lang="en-US"/>
        </a:p>
      </dgm:t>
    </dgm:pt>
    <dgm:pt modelId="{9F66CD1A-311E-45DF-BC58-8668604F58A8}" type="sibTrans" cxnId="{72D409F5-345D-450B-8CE4-436FAC82860D}">
      <dgm:prSet/>
      <dgm:spPr/>
      <dgm:t>
        <a:bodyPr/>
        <a:lstStyle/>
        <a:p>
          <a:endParaRPr lang="en-US"/>
        </a:p>
      </dgm:t>
    </dgm:pt>
    <dgm:pt modelId="{4C599F67-A20E-4F9D-878F-294F9C0D44C5}">
      <dgm:prSet phldrT="[Text]"/>
      <dgm:spPr/>
      <dgm:t>
        <a:bodyPr/>
        <a:lstStyle/>
        <a:p>
          <a:r>
            <a:rPr lang="en-US" dirty="0"/>
            <a:t>3. Treasurer’s (payment)</a:t>
          </a:r>
        </a:p>
      </dgm:t>
    </dgm:pt>
    <dgm:pt modelId="{838022D4-03EA-4326-8E1B-78148E6F388E}" type="parTrans" cxnId="{1B98FE47-35ED-4013-AC9C-E3AC857EAC7C}">
      <dgm:prSet/>
      <dgm:spPr/>
      <dgm:t>
        <a:bodyPr/>
        <a:lstStyle/>
        <a:p>
          <a:endParaRPr lang="en-US"/>
        </a:p>
      </dgm:t>
    </dgm:pt>
    <dgm:pt modelId="{696A1F91-3504-4953-977F-86C3A51EA23C}" type="sibTrans" cxnId="{1B98FE47-35ED-4013-AC9C-E3AC857EAC7C}">
      <dgm:prSet/>
      <dgm:spPr/>
      <dgm:t>
        <a:bodyPr/>
        <a:lstStyle/>
        <a:p>
          <a:endParaRPr lang="en-US"/>
        </a:p>
      </dgm:t>
    </dgm:pt>
    <dgm:pt modelId="{D8D45FBB-578C-4AC3-BD78-585B24ED4E04}">
      <dgm:prSet phldrT="[Text]"/>
      <dgm:spPr/>
      <dgm:t>
        <a:bodyPr/>
        <a:lstStyle/>
        <a:p>
          <a:r>
            <a:rPr lang="en-US" dirty="0"/>
            <a:t>Approval received electronically by Treasurer’s Department, either prior to close of business on Monday or Wednesday.</a:t>
          </a:r>
        </a:p>
      </dgm:t>
    </dgm:pt>
    <dgm:pt modelId="{CDA53FA2-84C7-4611-839E-22A27119C93B}" type="parTrans" cxnId="{8C127BE9-970A-4528-B2FD-E0D8DF56052C}">
      <dgm:prSet/>
      <dgm:spPr/>
      <dgm:t>
        <a:bodyPr/>
        <a:lstStyle/>
        <a:p>
          <a:endParaRPr lang="en-US"/>
        </a:p>
      </dgm:t>
    </dgm:pt>
    <dgm:pt modelId="{06F5E978-FBB3-40EE-B5CC-43DB0CEB21F9}" type="sibTrans" cxnId="{8C127BE9-970A-4528-B2FD-E0D8DF56052C}">
      <dgm:prSet/>
      <dgm:spPr/>
      <dgm:t>
        <a:bodyPr/>
        <a:lstStyle/>
        <a:p>
          <a:endParaRPr lang="en-US"/>
        </a:p>
      </dgm:t>
    </dgm:pt>
    <dgm:pt modelId="{81D2F896-570B-43FC-A2F3-6485838E59CB}">
      <dgm:prSet phldrT="[Text]"/>
      <dgm:spPr/>
      <dgm:t>
        <a:bodyPr/>
        <a:lstStyle/>
        <a:p>
          <a:r>
            <a:rPr lang="en-US" dirty="0"/>
            <a:t>For all claims approved prior to close of business on Monday, payment is made Wednesday, for Wednesday, payment made on Friday.</a:t>
          </a:r>
        </a:p>
      </dgm:t>
    </dgm:pt>
    <dgm:pt modelId="{09D39300-A09B-4D24-90C0-4C4215785434}" type="parTrans" cxnId="{DB277F5B-2571-473A-9EE6-1DA66824920E}">
      <dgm:prSet/>
      <dgm:spPr/>
      <dgm:t>
        <a:bodyPr/>
        <a:lstStyle/>
        <a:p>
          <a:endParaRPr lang="en-US"/>
        </a:p>
      </dgm:t>
    </dgm:pt>
    <dgm:pt modelId="{9BB3CF6D-2865-4661-846B-B2F4D27A88FA}" type="sibTrans" cxnId="{DB277F5B-2571-473A-9EE6-1DA66824920E}">
      <dgm:prSet/>
      <dgm:spPr/>
      <dgm:t>
        <a:bodyPr/>
        <a:lstStyle/>
        <a:p>
          <a:endParaRPr lang="en-US"/>
        </a:p>
      </dgm:t>
    </dgm:pt>
    <dgm:pt modelId="{75D358EF-4AC3-4929-9466-91AB765D8C49}" type="pres">
      <dgm:prSet presAssocID="{BB894811-3BA3-4560-AC9F-0048B721DF44}" presName="Name0" presStyleCnt="0">
        <dgm:presLayoutVars>
          <dgm:dir/>
          <dgm:animLvl val="lvl"/>
          <dgm:resizeHandles val="exact"/>
        </dgm:presLayoutVars>
      </dgm:prSet>
      <dgm:spPr/>
    </dgm:pt>
    <dgm:pt modelId="{ABA0F8C3-8732-4E0C-AD66-848821153A4F}" type="pres">
      <dgm:prSet presAssocID="{4C599F67-A20E-4F9D-878F-294F9C0D44C5}" presName="boxAndChildren" presStyleCnt="0"/>
      <dgm:spPr/>
    </dgm:pt>
    <dgm:pt modelId="{837A0AA2-BCF1-4ED1-A46F-C53DC24A69A0}" type="pres">
      <dgm:prSet presAssocID="{4C599F67-A20E-4F9D-878F-294F9C0D44C5}" presName="parentTextBox" presStyleLbl="node1" presStyleIdx="0" presStyleCnt="3"/>
      <dgm:spPr/>
    </dgm:pt>
    <dgm:pt modelId="{57F23D4E-363B-44F0-86EA-2A1D20531A89}" type="pres">
      <dgm:prSet presAssocID="{4C599F67-A20E-4F9D-878F-294F9C0D44C5}" presName="entireBox" presStyleLbl="node1" presStyleIdx="0" presStyleCnt="3"/>
      <dgm:spPr/>
    </dgm:pt>
    <dgm:pt modelId="{D06E38F8-9751-4263-970C-CA02861284FB}" type="pres">
      <dgm:prSet presAssocID="{4C599F67-A20E-4F9D-878F-294F9C0D44C5}" presName="descendantBox" presStyleCnt="0"/>
      <dgm:spPr/>
    </dgm:pt>
    <dgm:pt modelId="{2DB5A18A-A7AE-45FF-B842-237A32A6B15F}" type="pres">
      <dgm:prSet presAssocID="{D8D45FBB-578C-4AC3-BD78-585B24ED4E04}" presName="childTextBox" presStyleLbl="fgAccFollowNode1" presStyleIdx="0" presStyleCnt="6">
        <dgm:presLayoutVars>
          <dgm:bulletEnabled val="1"/>
        </dgm:presLayoutVars>
      </dgm:prSet>
      <dgm:spPr/>
    </dgm:pt>
    <dgm:pt modelId="{D0BBCD5C-5075-46EC-9A39-B965172C85A5}" type="pres">
      <dgm:prSet presAssocID="{81D2F896-570B-43FC-A2F3-6485838E59CB}" presName="childTextBox" presStyleLbl="fgAccFollowNode1" presStyleIdx="1" presStyleCnt="6">
        <dgm:presLayoutVars>
          <dgm:bulletEnabled val="1"/>
        </dgm:presLayoutVars>
      </dgm:prSet>
      <dgm:spPr/>
    </dgm:pt>
    <dgm:pt modelId="{031C1053-DD94-4598-B37A-AAAFDD4BBA86}" type="pres">
      <dgm:prSet presAssocID="{0AAF1ACD-A54E-4261-B91F-A7A959ACB74A}" presName="sp" presStyleCnt="0"/>
      <dgm:spPr/>
    </dgm:pt>
    <dgm:pt modelId="{50D72A53-B95D-4142-8FF2-8D100AFF16A1}" type="pres">
      <dgm:prSet presAssocID="{9BCF08F6-8A88-4584-9FA7-EEC8D33CEF19}" presName="arrowAndChildren" presStyleCnt="0"/>
      <dgm:spPr/>
    </dgm:pt>
    <dgm:pt modelId="{F0AC80DC-B32B-4FF1-8277-5176EEEDFFDF}" type="pres">
      <dgm:prSet presAssocID="{9BCF08F6-8A88-4584-9FA7-EEC8D33CEF19}" presName="parentTextArrow" presStyleLbl="node1" presStyleIdx="0" presStyleCnt="3"/>
      <dgm:spPr/>
    </dgm:pt>
    <dgm:pt modelId="{2D9E0423-A8CB-4D06-92BE-E2D7AD2D8588}" type="pres">
      <dgm:prSet presAssocID="{9BCF08F6-8A88-4584-9FA7-EEC8D33CEF19}" presName="arrow" presStyleLbl="node1" presStyleIdx="1" presStyleCnt="3"/>
      <dgm:spPr/>
    </dgm:pt>
    <dgm:pt modelId="{5D6E856F-8166-450B-AB83-862222909622}" type="pres">
      <dgm:prSet presAssocID="{9BCF08F6-8A88-4584-9FA7-EEC8D33CEF19}" presName="descendantArrow" presStyleCnt="0"/>
      <dgm:spPr/>
    </dgm:pt>
    <dgm:pt modelId="{DF8050A8-3B87-43E8-B0DB-212C9EBA4D78}" type="pres">
      <dgm:prSet presAssocID="{68487836-75CD-42F4-8DEB-79F9C52399AA}" presName="childTextArrow" presStyleLbl="fgAccFollowNode1" presStyleIdx="2" presStyleCnt="6">
        <dgm:presLayoutVars>
          <dgm:bulletEnabled val="1"/>
        </dgm:presLayoutVars>
      </dgm:prSet>
      <dgm:spPr/>
    </dgm:pt>
    <dgm:pt modelId="{C01F7139-517A-42EF-BD6F-4CF1F37F5E11}" type="pres">
      <dgm:prSet presAssocID="{FD97B9B7-17C9-4CFC-ADF6-02A62DB0856D}" presName="childTextArrow" presStyleLbl="fgAccFollowNode1" presStyleIdx="3" presStyleCnt="6">
        <dgm:presLayoutVars>
          <dgm:bulletEnabled val="1"/>
        </dgm:presLayoutVars>
      </dgm:prSet>
      <dgm:spPr/>
    </dgm:pt>
    <dgm:pt modelId="{25628EAF-2FED-4ECF-BC46-03C73F422B57}" type="pres">
      <dgm:prSet presAssocID="{129EA4DE-7545-4130-8730-7F209D5DAF5F}" presName="sp" presStyleCnt="0"/>
      <dgm:spPr/>
    </dgm:pt>
    <dgm:pt modelId="{09761982-2272-4624-9B60-B1761CCC2EFC}" type="pres">
      <dgm:prSet presAssocID="{377521CC-2E93-4835-857C-27F32A949930}" presName="arrowAndChildren" presStyleCnt="0"/>
      <dgm:spPr/>
    </dgm:pt>
    <dgm:pt modelId="{3439B361-75FC-4FBB-AFFC-65401E6B115D}" type="pres">
      <dgm:prSet presAssocID="{377521CC-2E93-4835-857C-27F32A949930}" presName="parentTextArrow" presStyleLbl="node1" presStyleIdx="1" presStyleCnt="3"/>
      <dgm:spPr/>
    </dgm:pt>
    <dgm:pt modelId="{8DFA19FA-85D9-43E4-829F-7E6B2E448E69}" type="pres">
      <dgm:prSet presAssocID="{377521CC-2E93-4835-857C-27F32A949930}" presName="arrow" presStyleLbl="node1" presStyleIdx="2" presStyleCnt="3"/>
      <dgm:spPr/>
    </dgm:pt>
    <dgm:pt modelId="{77A06424-EAA7-4DC7-A0A1-179B5E3CDB86}" type="pres">
      <dgm:prSet presAssocID="{377521CC-2E93-4835-857C-27F32A949930}" presName="descendantArrow" presStyleCnt="0"/>
      <dgm:spPr/>
    </dgm:pt>
    <dgm:pt modelId="{56D8DE39-0CDC-4435-B194-07B00E0BF3C7}" type="pres">
      <dgm:prSet presAssocID="{1218A174-9B06-4DEE-96CC-98028B299118}" presName="childTextArrow" presStyleLbl="fgAccFollowNode1" presStyleIdx="4" presStyleCnt="6">
        <dgm:presLayoutVars>
          <dgm:bulletEnabled val="1"/>
        </dgm:presLayoutVars>
      </dgm:prSet>
      <dgm:spPr/>
    </dgm:pt>
    <dgm:pt modelId="{2BEBA7F5-6F6D-46EB-BA42-94C45F2C4428}" type="pres">
      <dgm:prSet presAssocID="{E6B9DAD4-0C40-4555-ACED-4DC574320FE4}" presName="childTextArrow" presStyleLbl="fgAccFollowNode1" presStyleIdx="5" presStyleCnt="6">
        <dgm:presLayoutVars>
          <dgm:bulletEnabled val="1"/>
        </dgm:presLayoutVars>
      </dgm:prSet>
      <dgm:spPr/>
    </dgm:pt>
  </dgm:ptLst>
  <dgm:cxnLst>
    <dgm:cxn modelId="{CA321501-A829-4C28-8E64-70ABA7CF912D}" type="presOf" srcId="{BB894811-3BA3-4560-AC9F-0048B721DF44}" destId="{75D358EF-4AC3-4929-9466-91AB765D8C49}" srcOrd="0" destOrd="0" presId="urn:microsoft.com/office/officeart/2005/8/layout/process4"/>
    <dgm:cxn modelId="{4E1D9808-6DCF-43D3-BE26-5B29976B5F6C}" type="presOf" srcId="{81D2F896-570B-43FC-A2F3-6485838E59CB}" destId="{D0BBCD5C-5075-46EC-9A39-B965172C85A5}" srcOrd="0" destOrd="0" presId="urn:microsoft.com/office/officeart/2005/8/layout/process4"/>
    <dgm:cxn modelId="{0127272C-BB2C-46D6-A919-D05B63AE96D2}" type="presOf" srcId="{68487836-75CD-42F4-8DEB-79F9C52399AA}" destId="{DF8050A8-3B87-43E8-B0DB-212C9EBA4D78}" srcOrd="0" destOrd="0" presId="urn:microsoft.com/office/officeart/2005/8/layout/process4"/>
    <dgm:cxn modelId="{7A719035-6ACB-411A-BB48-F391C1730AA6}" type="presOf" srcId="{E6B9DAD4-0C40-4555-ACED-4DC574320FE4}" destId="{2BEBA7F5-6F6D-46EB-BA42-94C45F2C4428}" srcOrd="0" destOrd="0" presId="urn:microsoft.com/office/officeart/2005/8/layout/process4"/>
    <dgm:cxn modelId="{EDD1B637-D745-4FD8-9112-0DD79B32AB8A}" srcId="{377521CC-2E93-4835-857C-27F32A949930}" destId="{1218A174-9B06-4DEE-96CC-98028B299118}" srcOrd="0" destOrd="0" parTransId="{189E8332-E868-4A10-9F37-E52CEF68D839}" sibTransId="{22324655-3BE9-43B5-A047-0F5B49DA83D6}"/>
    <dgm:cxn modelId="{35EBF53A-A3EA-43BC-BE7F-D9E60097A1C0}" type="presOf" srcId="{4C599F67-A20E-4F9D-878F-294F9C0D44C5}" destId="{57F23D4E-363B-44F0-86EA-2A1D20531A89}" srcOrd="1" destOrd="0" presId="urn:microsoft.com/office/officeart/2005/8/layout/process4"/>
    <dgm:cxn modelId="{DB277F5B-2571-473A-9EE6-1DA66824920E}" srcId="{4C599F67-A20E-4F9D-878F-294F9C0D44C5}" destId="{81D2F896-570B-43FC-A2F3-6485838E59CB}" srcOrd="1" destOrd="0" parTransId="{09D39300-A09B-4D24-90C0-4C4215785434}" sibTransId="{9BB3CF6D-2865-4661-846B-B2F4D27A88FA}"/>
    <dgm:cxn modelId="{1B98FE47-35ED-4013-AC9C-E3AC857EAC7C}" srcId="{BB894811-3BA3-4560-AC9F-0048B721DF44}" destId="{4C599F67-A20E-4F9D-878F-294F9C0D44C5}" srcOrd="2" destOrd="0" parTransId="{838022D4-03EA-4326-8E1B-78148E6F388E}" sibTransId="{696A1F91-3504-4953-977F-86C3A51EA23C}"/>
    <dgm:cxn modelId="{D0DB9850-CAF3-4DEF-B40B-1E1129B0ED25}" type="presOf" srcId="{377521CC-2E93-4835-857C-27F32A949930}" destId="{8DFA19FA-85D9-43E4-829F-7E6B2E448E69}" srcOrd="1" destOrd="0" presId="urn:microsoft.com/office/officeart/2005/8/layout/process4"/>
    <dgm:cxn modelId="{52841B71-37DE-45DF-91E8-7A28832A8C78}" srcId="{9BCF08F6-8A88-4584-9FA7-EEC8D33CEF19}" destId="{68487836-75CD-42F4-8DEB-79F9C52399AA}" srcOrd="0" destOrd="0" parTransId="{7E4843AE-08CE-49C9-9C97-1377DE11ADE4}" sibTransId="{6DB446C3-A0CE-41CD-9384-FBD53CCB078B}"/>
    <dgm:cxn modelId="{C9B44472-6917-468A-8C1D-6BFFD2B3FC18}" type="presOf" srcId="{4C599F67-A20E-4F9D-878F-294F9C0D44C5}" destId="{837A0AA2-BCF1-4ED1-A46F-C53DC24A69A0}" srcOrd="0" destOrd="0" presId="urn:microsoft.com/office/officeart/2005/8/layout/process4"/>
    <dgm:cxn modelId="{9E751D8D-C7BF-4C7B-B019-6365502BE130}" srcId="{377521CC-2E93-4835-857C-27F32A949930}" destId="{E6B9DAD4-0C40-4555-ACED-4DC574320FE4}" srcOrd="1" destOrd="0" parTransId="{562A60B0-4DA0-4FD5-AA65-6D41AE9286B3}" sibTransId="{84F6769D-EF1E-454C-B056-E95BFE366852}"/>
    <dgm:cxn modelId="{3AE1DD93-8832-4B05-ABCB-0D15F4B75A4F}" srcId="{BB894811-3BA3-4560-AC9F-0048B721DF44}" destId="{9BCF08F6-8A88-4584-9FA7-EEC8D33CEF19}" srcOrd="1" destOrd="0" parTransId="{42112F3B-E4AA-4FFA-AC3A-5D8A6EBB0549}" sibTransId="{0AAF1ACD-A54E-4261-B91F-A7A959ACB74A}"/>
    <dgm:cxn modelId="{11FB999D-B69A-404D-87AC-69D4F357590C}" type="presOf" srcId="{FD97B9B7-17C9-4CFC-ADF6-02A62DB0856D}" destId="{C01F7139-517A-42EF-BD6F-4CF1F37F5E11}" srcOrd="0" destOrd="0" presId="urn:microsoft.com/office/officeart/2005/8/layout/process4"/>
    <dgm:cxn modelId="{060512B0-289D-4706-ACA3-BD67E73432A1}" srcId="{BB894811-3BA3-4560-AC9F-0048B721DF44}" destId="{377521CC-2E93-4835-857C-27F32A949930}" srcOrd="0" destOrd="0" parTransId="{1E303CDD-034B-4278-A831-9BBA53C4B70D}" sibTransId="{129EA4DE-7545-4130-8730-7F209D5DAF5F}"/>
    <dgm:cxn modelId="{8EBCB7C8-FAB5-4E7A-8E6A-31E0B62180D6}" type="presOf" srcId="{377521CC-2E93-4835-857C-27F32A949930}" destId="{3439B361-75FC-4FBB-AFFC-65401E6B115D}" srcOrd="0" destOrd="0" presId="urn:microsoft.com/office/officeart/2005/8/layout/process4"/>
    <dgm:cxn modelId="{737FBDCF-3337-4ED7-AB3D-E4FBED419198}" type="presOf" srcId="{1218A174-9B06-4DEE-96CC-98028B299118}" destId="{56D8DE39-0CDC-4435-B194-07B00E0BF3C7}" srcOrd="0" destOrd="0" presId="urn:microsoft.com/office/officeart/2005/8/layout/process4"/>
    <dgm:cxn modelId="{EF13CAE2-82B4-4C12-859E-118F822A885C}" type="presOf" srcId="{9BCF08F6-8A88-4584-9FA7-EEC8D33CEF19}" destId="{F0AC80DC-B32B-4FF1-8277-5176EEEDFFDF}" srcOrd="0" destOrd="0" presId="urn:microsoft.com/office/officeart/2005/8/layout/process4"/>
    <dgm:cxn modelId="{F023A2E3-3853-4223-9BF3-85B72FA13B27}" type="presOf" srcId="{9BCF08F6-8A88-4584-9FA7-EEC8D33CEF19}" destId="{2D9E0423-A8CB-4D06-92BE-E2D7AD2D8588}" srcOrd="1" destOrd="0" presId="urn:microsoft.com/office/officeart/2005/8/layout/process4"/>
    <dgm:cxn modelId="{E26864E8-C537-4959-A2A0-AD27A63A9824}" type="presOf" srcId="{D8D45FBB-578C-4AC3-BD78-585B24ED4E04}" destId="{2DB5A18A-A7AE-45FF-B842-237A32A6B15F}" srcOrd="0" destOrd="0" presId="urn:microsoft.com/office/officeart/2005/8/layout/process4"/>
    <dgm:cxn modelId="{8C127BE9-970A-4528-B2FD-E0D8DF56052C}" srcId="{4C599F67-A20E-4F9D-878F-294F9C0D44C5}" destId="{D8D45FBB-578C-4AC3-BD78-585B24ED4E04}" srcOrd="0" destOrd="0" parTransId="{CDA53FA2-84C7-4611-839E-22A27119C93B}" sibTransId="{06F5E978-FBB3-40EE-B5CC-43DB0CEB21F9}"/>
    <dgm:cxn modelId="{72D409F5-345D-450B-8CE4-436FAC82860D}" srcId="{9BCF08F6-8A88-4584-9FA7-EEC8D33CEF19}" destId="{FD97B9B7-17C9-4CFC-ADF6-02A62DB0856D}" srcOrd="1" destOrd="0" parTransId="{C10CB8A5-A854-4F8B-B66C-8157382D72CD}" sibTransId="{9F66CD1A-311E-45DF-BC58-8668604F58A8}"/>
    <dgm:cxn modelId="{3793EBB6-B721-44F7-9FA2-71D8CF3251D5}" type="presParOf" srcId="{75D358EF-4AC3-4929-9466-91AB765D8C49}" destId="{ABA0F8C3-8732-4E0C-AD66-848821153A4F}" srcOrd="0" destOrd="0" presId="urn:microsoft.com/office/officeart/2005/8/layout/process4"/>
    <dgm:cxn modelId="{E21387B4-C67D-488D-A0FF-AB12D20E2D35}" type="presParOf" srcId="{ABA0F8C3-8732-4E0C-AD66-848821153A4F}" destId="{837A0AA2-BCF1-4ED1-A46F-C53DC24A69A0}" srcOrd="0" destOrd="0" presId="urn:microsoft.com/office/officeart/2005/8/layout/process4"/>
    <dgm:cxn modelId="{E85772E0-7B1E-4A9D-B4AE-1D0466C881CB}" type="presParOf" srcId="{ABA0F8C3-8732-4E0C-AD66-848821153A4F}" destId="{57F23D4E-363B-44F0-86EA-2A1D20531A89}" srcOrd="1" destOrd="0" presId="urn:microsoft.com/office/officeart/2005/8/layout/process4"/>
    <dgm:cxn modelId="{F55797C2-30CB-4169-855A-A17148C5BF03}" type="presParOf" srcId="{ABA0F8C3-8732-4E0C-AD66-848821153A4F}" destId="{D06E38F8-9751-4263-970C-CA02861284FB}" srcOrd="2" destOrd="0" presId="urn:microsoft.com/office/officeart/2005/8/layout/process4"/>
    <dgm:cxn modelId="{5623C6C1-8AD0-40FF-B602-E982A0B9887C}" type="presParOf" srcId="{D06E38F8-9751-4263-970C-CA02861284FB}" destId="{2DB5A18A-A7AE-45FF-B842-237A32A6B15F}" srcOrd="0" destOrd="0" presId="urn:microsoft.com/office/officeart/2005/8/layout/process4"/>
    <dgm:cxn modelId="{3B6883FF-93B6-4B21-9FE7-887A21D996CB}" type="presParOf" srcId="{D06E38F8-9751-4263-970C-CA02861284FB}" destId="{D0BBCD5C-5075-46EC-9A39-B965172C85A5}" srcOrd="1" destOrd="0" presId="urn:microsoft.com/office/officeart/2005/8/layout/process4"/>
    <dgm:cxn modelId="{E7EB4ED9-5705-4D33-9E70-14ADB697090B}" type="presParOf" srcId="{75D358EF-4AC3-4929-9466-91AB765D8C49}" destId="{031C1053-DD94-4598-B37A-AAAFDD4BBA86}" srcOrd="1" destOrd="0" presId="urn:microsoft.com/office/officeart/2005/8/layout/process4"/>
    <dgm:cxn modelId="{B5C0A20F-3806-4175-ADC4-ACB8186D8B42}" type="presParOf" srcId="{75D358EF-4AC3-4929-9466-91AB765D8C49}" destId="{50D72A53-B95D-4142-8FF2-8D100AFF16A1}" srcOrd="2" destOrd="0" presId="urn:microsoft.com/office/officeart/2005/8/layout/process4"/>
    <dgm:cxn modelId="{D8B6D0D7-EB63-496D-AFF0-34717D3C0839}" type="presParOf" srcId="{50D72A53-B95D-4142-8FF2-8D100AFF16A1}" destId="{F0AC80DC-B32B-4FF1-8277-5176EEEDFFDF}" srcOrd="0" destOrd="0" presId="urn:microsoft.com/office/officeart/2005/8/layout/process4"/>
    <dgm:cxn modelId="{8B9765C2-253E-4ECE-A5CA-649471374D71}" type="presParOf" srcId="{50D72A53-B95D-4142-8FF2-8D100AFF16A1}" destId="{2D9E0423-A8CB-4D06-92BE-E2D7AD2D8588}" srcOrd="1" destOrd="0" presId="urn:microsoft.com/office/officeart/2005/8/layout/process4"/>
    <dgm:cxn modelId="{9B4E10EB-92E2-48D5-A81D-87FB2869E3A9}" type="presParOf" srcId="{50D72A53-B95D-4142-8FF2-8D100AFF16A1}" destId="{5D6E856F-8166-450B-AB83-862222909622}" srcOrd="2" destOrd="0" presId="urn:microsoft.com/office/officeart/2005/8/layout/process4"/>
    <dgm:cxn modelId="{B78E4DD4-318C-46C7-9DF8-AE87F3A05467}" type="presParOf" srcId="{5D6E856F-8166-450B-AB83-862222909622}" destId="{DF8050A8-3B87-43E8-B0DB-212C9EBA4D78}" srcOrd="0" destOrd="0" presId="urn:microsoft.com/office/officeart/2005/8/layout/process4"/>
    <dgm:cxn modelId="{3938EC19-AB2C-4F65-B0C0-6F4F9D90C8D4}" type="presParOf" srcId="{5D6E856F-8166-450B-AB83-862222909622}" destId="{C01F7139-517A-42EF-BD6F-4CF1F37F5E11}" srcOrd="1" destOrd="0" presId="urn:microsoft.com/office/officeart/2005/8/layout/process4"/>
    <dgm:cxn modelId="{88D4B7B2-1195-492B-96F1-4D149E55B75F}" type="presParOf" srcId="{75D358EF-4AC3-4929-9466-91AB765D8C49}" destId="{25628EAF-2FED-4ECF-BC46-03C73F422B57}" srcOrd="3" destOrd="0" presId="urn:microsoft.com/office/officeart/2005/8/layout/process4"/>
    <dgm:cxn modelId="{08E4CCED-315E-428F-A7CC-52B7A4932FD1}" type="presParOf" srcId="{75D358EF-4AC3-4929-9466-91AB765D8C49}" destId="{09761982-2272-4624-9B60-B1761CCC2EFC}" srcOrd="4" destOrd="0" presId="urn:microsoft.com/office/officeart/2005/8/layout/process4"/>
    <dgm:cxn modelId="{9E42E302-CDF4-407E-B6A1-C87E6F13B844}" type="presParOf" srcId="{09761982-2272-4624-9B60-B1761CCC2EFC}" destId="{3439B361-75FC-4FBB-AFFC-65401E6B115D}" srcOrd="0" destOrd="0" presId="urn:microsoft.com/office/officeart/2005/8/layout/process4"/>
    <dgm:cxn modelId="{C5972DE9-4F65-49CA-A661-D98159A8B340}" type="presParOf" srcId="{09761982-2272-4624-9B60-B1761CCC2EFC}" destId="{8DFA19FA-85D9-43E4-829F-7E6B2E448E69}" srcOrd="1" destOrd="0" presId="urn:microsoft.com/office/officeart/2005/8/layout/process4"/>
    <dgm:cxn modelId="{12A51E4C-2CAF-48C0-BFEA-97CF9BDD2814}" type="presParOf" srcId="{09761982-2272-4624-9B60-B1761CCC2EFC}" destId="{77A06424-EAA7-4DC7-A0A1-179B5E3CDB86}" srcOrd="2" destOrd="0" presId="urn:microsoft.com/office/officeart/2005/8/layout/process4"/>
    <dgm:cxn modelId="{FC7D1320-CE90-4639-903F-14095E763BA1}" type="presParOf" srcId="{77A06424-EAA7-4DC7-A0A1-179B5E3CDB86}" destId="{56D8DE39-0CDC-4435-B194-07B00E0BF3C7}" srcOrd="0" destOrd="0" presId="urn:microsoft.com/office/officeart/2005/8/layout/process4"/>
    <dgm:cxn modelId="{35F9B8FE-4E8F-4F69-B95D-F07E1C33438B}" type="presParOf" srcId="{77A06424-EAA7-4DC7-A0A1-179B5E3CDB86}" destId="{2BEBA7F5-6F6D-46EB-BA42-94C45F2C442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88F992-A3B8-4A71-A348-3DB482E608A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F5A4EB98-AC47-42EB-B3F6-2D9BEE1A9A89}">
      <dgm:prSet phldrT="[Text]"/>
      <dgm:spPr/>
      <dgm:t>
        <a:bodyPr/>
        <a:lstStyle/>
        <a:p>
          <a:r>
            <a:rPr lang="en-US" dirty="0"/>
            <a:t>Auditing</a:t>
          </a:r>
          <a:r>
            <a:rPr lang="en-US" baseline="0" dirty="0"/>
            <a:t> Asst. IV</a:t>
          </a:r>
          <a:endParaRPr lang="en-US" dirty="0"/>
        </a:p>
      </dgm:t>
    </dgm:pt>
    <dgm:pt modelId="{92C95DC1-B7D6-4DA0-B24D-CD91FCA86A21}" type="parTrans" cxnId="{1140FB1D-C796-4FC3-9D11-B4AED58DDF5F}">
      <dgm:prSet/>
      <dgm:spPr/>
      <dgm:t>
        <a:bodyPr/>
        <a:lstStyle/>
        <a:p>
          <a:endParaRPr lang="en-US"/>
        </a:p>
      </dgm:t>
    </dgm:pt>
    <dgm:pt modelId="{65274828-3FCA-42F1-91A7-F8C6A92803A7}" type="sibTrans" cxnId="{1140FB1D-C796-4FC3-9D11-B4AED58DDF5F}">
      <dgm:prSet/>
      <dgm:spPr/>
      <dgm:t>
        <a:bodyPr/>
        <a:lstStyle/>
        <a:p>
          <a:endParaRPr lang="en-US"/>
        </a:p>
      </dgm:t>
    </dgm:pt>
    <dgm:pt modelId="{CB299718-7D7F-4986-AB0E-21E3258A88E1}" type="asst">
      <dgm:prSet phldrT="[Text]"/>
      <dgm:spPr/>
      <dgm:t>
        <a:bodyPr/>
        <a:lstStyle/>
        <a:p>
          <a:r>
            <a:rPr lang="en-US" dirty="0"/>
            <a:t>Auditing Asst. II (flex)</a:t>
          </a:r>
        </a:p>
      </dgm:t>
    </dgm:pt>
    <dgm:pt modelId="{E83B342A-7B9A-4E34-8DF0-EDEF7BED5046}" type="parTrans" cxnId="{9EA13FAF-198B-4E9E-852B-0CC6AB9B5FBE}">
      <dgm:prSet/>
      <dgm:spPr/>
      <dgm:t>
        <a:bodyPr/>
        <a:lstStyle/>
        <a:p>
          <a:endParaRPr lang="en-US"/>
        </a:p>
      </dgm:t>
    </dgm:pt>
    <dgm:pt modelId="{DF997867-4ECA-4B2C-8C93-51B0DBB16F9A}" type="sibTrans" cxnId="{9EA13FAF-198B-4E9E-852B-0CC6AB9B5FBE}">
      <dgm:prSet/>
      <dgm:spPr/>
      <dgm:t>
        <a:bodyPr/>
        <a:lstStyle/>
        <a:p>
          <a:endParaRPr lang="en-US"/>
        </a:p>
      </dgm:t>
    </dgm:pt>
    <dgm:pt modelId="{C1214F29-F19C-46B8-BE2D-BFDE50F5118C}">
      <dgm:prSet phldrT="[Text]"/>
      <dgm:spPr/>
      <dgm:t>
        <a:bodyPr/>
        <a:lstStyle/>
        <a:p>
          <a:r>
            <a:rPr lang="en-US" dirty="0"/>
            <a:t>Auditing Asst. III</a:t>
          </a:r>
        </a:p>
      </dgm:t>
    </dgm:pt>
    <dgm:pt modelId="{4B80A7F7-BCA1-4372-9577-987E62EB753C}" type="parTrans" cxnId="{DB5CAE41-011F-42EC-AA2E-F8B0602B1578}">
      <dgm:prSet/>
      <dgm:spPr/>
      <dgm:t>
        <a:bodyPr/>
        <a:lstStyle/>
        <a:p>
          <a:endParaRPr lang="en-US"/>
        </a:p>
      </dgm:t>
    </dgm:pt>
    <dgm:pt modelId="{5E5E2B1A-9F79-465C-9A1F-7120E9634F62}" type="sibTrans" cxnId="{DB5CAE41-011F-42EC-AA2E-F8B0602B1578}">
      <dgm:prSet/>
      <dgm:spPr/>
      <dgm:t>
        <a:bodyPr/>
        <a:lstStyle/>
        <a:p>
          <a:endParaRPr lang="en-US"/>
        </a:p>
      </dgm:t>
    </dgm:pt>
    <dgm:pt modelId="{B9ED99E6-DA84-4E79-A37C-16AD7CCA0CBB}">
      <dgm:prSet phldrT="[Text]"/>
      <dgm:spPr/>
      <dgm:t>
        <a:bodyPr/>
        <a:lstStyle/>
        <a:p>
          <a:r>
            <a:rPr lang="en-US" dirty="0"/>
            <a:t>Auditing Asst. II</a:t>
          </a:r>
        </a:p>
      </dgm:t>
    </dgm:pt>
    <dgm:pt modelId="{6C70B02F-DCA8-4165-B013-DE60C4591382}" type="parTrans" cxnId="{406F8756-A93F-4CD4-9C44-8F63CE69A374}">
      <dgm:prSet/>
      <dgm:spPr/>
      <dgm:t>
        <a:bodyPr/>
        <a:lstStyle/>
        <a:p>
          <a:endParaRPr lang="en-US"/>
        </a:p>
      </dgm:t>
    </dgm:pt>
    <dgm:pt modelId="{BA18F61C-5236-4D94-9EE8-CFB813C2E8A8}" type="sibTrans" cxnId="{406F8756-A93F-4CD4-9C44-8F63CE69A374}">
      <dgm:prSet/>
      <dgm:spPr/>
      <dgm:t>
        <a:bodyPr/>
        <a:lstStyle/>
        <a:p>
          <a:endParaRPr lang="en-US"/>
        </a:p>
      </dgm:t>
    </dgm:pt>
    <dgm:pt modelId="{0DB5F3BB-A419-4732-A5B5-83DAFAA70239}">
      <dgm:prSet phldrT="[Text]"/>
      <dgm:spPr/>
      <dgm:t>
        <a:bodyPr/>
        <a:lstStyle/>
        <a:p>
          <a:r>
            <a:rPr lang="en-US" dirty="0"/>
            <a:t>Auditing Asst. II</a:t>
          </a:r>
        </a:p>
      </dgm:t>
    </dgm:pt>
    <dgm:pt modelId="{B20F4BE0-7D04-47FA-B678-5BE20A09CE68}" type="parTrans" cxnId="{20A169D4-F051-45EC-9CAC-3EC6095FFF59}">
      <dgm:prSet/>
      <dgm:spPr/>
      <dgm:t>
        <a:bodyPr/>
        <a:lstStyle/>
        <a:p>
          <a:endParaRPr lang="en-US"/>
        </a:p>
      </dgm:t>
    </dgm:pt>
    <dgm:pt modelId="{DFA79834-B725-4474-9A41-B652398A966B}" type="sibTrans" cxnId="{20A169D4-F051-45EC-9CAC-3EC6095FFF59}">
      <dgm:prSet/>
      <dgm:spPr/>
      <dgm:t>
        <a:bodyPr/>
        <a:lstStyle/>
        <a:p>
          <a:endParaRPr lang="en-US"/>
        </a:p>
      </dgm:t>
    </dgm:pt>
    <dgm:pt modelId="{646A9688-7366-4A10-A80A-952D4D30D1E7}" type="pres">
      <dgm:prSet presAssocID="{AD88F992-A3B8-4A71-A348-3DB482E608A7}" presName="hierChild1" presStyleCnt="0">
        <dgm:presLayoutVars>
          <dgm:orgChart val="1"/>
          <dgm:chPref val="1"/>
          <dgm:dir/>
          <dgm:animOne val="branch"/>
          <dgm:animLvl val="lvl"/>
          <dgm:resizeHandles/>
        </dgm:presLayoutVars>
      </dgm:prSet>
      <dgm:spPr/>
    </dgm:pt>
    <dgm:pt modelId="{24CF39E6-4372-4007-B231-FEC21B1B8952}" type="pres">
      <dgm:prSet presAssocID="{F5A4EB98-AC47-42EB-B3F6-2D9BEE1A9A89}" presName="hierRoot1" presStyleCnt="0">
        <dgm:presLayoutVars>
          <dgm:hierBranch val="init"/>
        </dgm:presLayoutVars>
      </dgm:prSet>
      <dgm:spPr/>
    </dgm:pt>
    <dgm:pt modelId="{03976D28-F0B1-40EF-A70E-25572E68CE84}" type="pres">
      <dgm:prSet presAssocID="{F5A4EB98-AC47-42EB-B3F6-2D9BEE1A9A89}" presName="rootComposite1" presStyleCnt="0"/>
      <dgm:spPr/>
    </dgm:pt>
    <dgm:pt modelId="{FAF0F090-084B-4E14-8885-D4D38A0CB92B}" type="pres">
      <dgm:prSet presAssocID="{F5A4EB98-AC47-42EB-B3F6-2D9BEE1A9A89}" presName="rootText1" presStyleLbl="node0" presStyleIdx="0" presStyleCnt="1">
        <dgm:presLayoutVars>
          <dgm:chPref val="3"/>
        </dgm:presLayoutVars>
      </dgm:prSet>
      <dgm:spPr/>
    </dgm:pt>
    <dgm:pt modelId="{C8E8C581-0C26-4A81-B1DA-AFA622F99277}" type="pres">
      <dgm:prSet presAssocID="{F5A4EB98-AC47-42EB-B3F6-2D9BEE1A9A89}" presName="rootConnector1" presStyleLbl="node1" presStyleIdx="0" presStyleCnt="0"/>
      <dgm:spPr/>
    </dgm:pt>
    <dgm:pt modelId="{424C7867-6901-44AB-A2CF-FD2B7154D991}" type="pres">
      <dgm:prSet presAssocID="{F5A4EB98-AC47-42EB-B3F6-2D9BEE1A9A89}" presName="hierChild2" presStyleCnt="0"/>
      <dgm:spPr/>
    </dgm:pt>
    <dgm:pt modelId="{B3DD9951-5AC6-4D1C-BA1D-E41A0389325F}" type="pres">
      <dgm:prSet presAssocID="{4B80A7F7-BCA1-4372-9577-987E62EB753C}" presName="Name64" presStyleLbl="parChTrans1D2" presStyleIdx="0" presStyleCnt="4"/>
      <dgm:spPr/>
    </dgm:pt>
    <dgm:pt modelId="{F44AABFE-8909-4A88-9043-05EE58280FBA}" type="pres">
      <dgm:prSet presAssocID="{C1214F29-F19C-46B8-BE2D-BFDE50F5118C}" presName="hierRoot2" presStyleCnt="0">
        <dgm:presLayoutVars>
          <dgm:hierBranch val="init"/>
        </dgm:presLayoutVars>
      </dgm:prSet>
      <dgm:spPr/>
    </dgm:pt>
    <dgm:pt modelId="{60F11752-C766-4BA7-B74B-20B64E7DA141}" type="pres">
      <dgm:prSet presAssocID="{C1214F29-F19C-46B8-BE2D-BFDE50F5118C}" presName="rootComposite" presStyleCnt="0"/>
      <dgm:spPr/>
    </dgm:pt>
    <dgm:pt modelId="{25B6C7A8-20CD-4214-8215-28336FC0D262}" type="pres">
      <dgm:prSet presAssocID="{C1214F29-F19C-46B8-BE2D-BFDE50F5118C}" presName="rootText" presStyleLbl="node2" presStyleIdx="0" presStyleCnt="3">
        <dgm:presLayoutVars>
          <dgm:chPref val="3"/>
        </dgm:presLayoutVars>
      </dgm:prSet>
      <dgm:spPr/>
    </dgm:pt>
    <dgm:pt modelId="{7401FFC3-E2C2-4F74-A525-3AD206D5412E}" type="pres">
      <dgm:prSet presAssocID="{C1214F29-F19C-46B8-BE2D-BFDE50F5118C}" presName="rootConnector" presStyleLbl="node2" presStyleIdx="0" presStyleCnt="3"/>
      <dgm:spPr/>
    </dgm:pt>
    <dgm:pt modelId="{3F4F1662-96C1-4BAF-BF51-AADFC95065BA}" type="pres">
      <dgm:prSet presAssocID="{C1214F29-F19C-46B8-BE2D-BFDE50F5118C}" presName="hierChild4" presStyleCnt="0"/>
      <dgm:spPr/>
    </dgm:pt>
    <dgm:pt modelId="{27B12623-FF20-449F-B0B6-D757B3F0DB79}" type="pres">
      <dgm:prSet presAssocID="{C1214F29-F19C-46B8-BE2D-BFDE50F5118C}" presName="hierChild5" presStyleCnt="0"/>
      <dgm:spPr/>
    </dgm:pt>
    <dgm:pt modelId="{0F57DE1F-8260-43AE-81E4-B817F11D3688}" type="pres">
      <dgm:prSet presAssocID="{6C70B02F-DCA8-4165-B013-DE60C4591382}" presName="Name64" presStyleLbl="parChTrans1D2" presStyleIdx="1" presStyleCnt="4"/>
      <dgm:spPr/>
    </dgm:pt>
    <dgm:pt modelId="{4235B391-1DA7-4EDE-B5E8-5C5802706662}" type="pres">
      <dgm:prSet presAssocID="{B9ED99E6-DA84-4E79-A37C-16AD7CCA0CBB}" presName="hierRoot2" presStyleCnt="0">
        <dgm:presLayoutVars>
          <dgm:hierBranch val="init"/>
        </dgm:presLayoutVars>
      </dgm:prSet>
      <dgm:spPr/>
    </dgm:pt>
    <dgm:pt modelId="{41EBC0E9-1D0C-444C-BC59-1868E1C52A26}" type="pres">
      <dgm:prSet presAssocID="{B9ED99E6-DA84-4E79-A37C-16AD7CCA0CBB}" presName="rootComposite" presStyleCnt="0"/>
      <dgm:spPr/>
    </dgm:pt>
    <dgm:pt modelId="{18DB578F-C6C6-4477-BC81-6864F2096C91}" type="pres">
      <dgm:prSet presAssocID="{B9ED99E6-DA84-4E79-A37C-16AD7CCA0CBB}" presName="rootText" presStyleLbl="node2" presStyleIdx="1" presStyleCnt="3">
        <dgm:presLayoutVars>
          <dgm:chPref val="3"/>
        </dgm:presLayoutVars>
      </dgm:prSet>
      <dgm:spPr/>
    </dgm:pt>
    <dgm:pt modelId="{CE96606B-7266-4870-8AFB-AB4F938543BC}" type="pres">
      <dgm:prSet presAssocID="{B9ED99E6-DA84-4E79-A37C-16AD7CCA0CBB}" presName="rootConnector" presStyleLbl="node2" presStyleIdx="1" presStyleCnt="3"/>
      <dgm:spPr/>
    </dgm:pt>
    <dgm:pt modelId="{1AD2AADA-63A5-483B-A5B7-7A9B57EDCFA0}" type="pres">
      <dgm:prSet presAssocID="{B9ED99E6-DA84-4E79-A37C-16AD7CCA0CBB}" presName="hierChild4" presStyleCnt="0"/>
      <dgm:spPr/>
    </dgm:pt>
    <dgm:pt modelId="{6768C1E6-CCB2-48C3-972E-672BA116CA7A}" type="pres">
      <dgm:prSet presAssocID="{B9ED99E6-DA84-4E79-A37C-16AD7CCA0CBB}" presName="hierChild5" presStyleCnt="0"/>
      <dgm:spPr/>
    </dgm:pt>
    <dgm:pt modelId="{AFE9E24D-1339-45B7-9253-EE3D1EC08DB0}" type="pres">
      <dgm:prSet presAssocID="{B20F4BE0-7D04-47FA-B678-5BE20A09CE68}" presName="Name64" presStyleLbl="parChTrans1D2" presStyleIdx="2" presStyleCnt="4"/>
      <dgm:spPr/>
    </dgm:pt>
    <dgm:pt modelId="{F2E3EF43-373C-424D-A55F-60EA2C7329F7}" type="pres">
      <dgm:prSet presAssocID="{0DB5F3BB-A419-4732-A5B5-83DAFAA70239}" presName="hierRoot2" presStyleCnt="0">
        <dgm:presLayoutVars>
          <dgm:hierBranch val="init"/>
        </dgm:presLayoutVars>
      </dgm:prSet>
      <dgm:spPr/>
    </dgm:pt>
    <dgm:pt modelId="{9A1CBAC4-592B-405C-91CF-ABBE24CE49F1}" type="pres">
      <dgm:prSet presAssocID="{0DB5F3BB-A419-4732-A5B5-83DAFAA70239}" presName="rootComposite" presStyleCnt="0"/>
      <dgm:spPr/>
    </dgm:pt>
    <dgm:pt modelId="{590A6D08-9028-4FD3-8BA2-6B4452431D6C}" type="pres">
      <dgm:prSet presAssocID="{0DB5F3BB-A419-4732-A5B5-83DAFAA70239}" presName="rootText" presStyleLbl="node2" presStyleIdx="2" presStyleCnt="3">
        <dgm:presLayoutVars>
          <dgm:chPref val="3"/>
        </dgm:presLayoutVars>
      </dgm:prSet>
      <dgm:spPr/>
    </dgm:pt>
    <dgm:pt modelId="{69A7DE8A-F14A-446E-8894-7BDE35F3958D}" type="pres">
      <dgm:prSet presAssocID="{0DB5F3BB-A419-4732-A5B5-83DAFAA70239}" presName="rootConnector" presStyleLbl="node2" presStyleIdx="2" presStyleCnt="3"/>
      <dgm:spPr/>
    </dgm:pt>
    <dgm:pt modelId="{0F6EE071-4A18-4067-9B92-D91A2B413E15}" type="pres">
      <dgm:prSet presAssocID="{0DB5F3BB-A419-4732-A5B5-83DAFAA70239}" presName="hierChild4" presStyleCnt="0"/>
      <dgm:spPr/>
    </dgm:pt>
    <dgm:pt modelId="{4AEEA6F2-AB13-4C3A-BF7F-5286E083DD43}" type="pres">
      <dgm:prSet presAssocID="{0DB5F3BB-A419-4732-A5B5-83DAFAA70239}" presName="hierChild5" presStyleCnt="0"/>
      <dgm:spPr/>
    </dgm:pt>
    <dgm:pt modelId="{4AC9AE78-4015-4D81-AB80-CAF42D25464F}" type="pres">
      <dgm:prSet presAssocID="{F5A4EB98-AC47-42EB-B3F6-2D9BEE1A9A89}" presName="hierChild3" presStyleCnt="0"/>
      <dgm:spPr/>
    </dgm:pt>
    <dgm:pt modelId="{A72518E7-A44B-4CB9-97C7-8053EB4E989E}" type="pres">
      <dgm:prSet presAssocID="{E83B342A-7B9A-4E34-8DF0-EDEF7BED5046}" presName="Name115" presStyleLbl="parChTrans1D2" presStyleIdx="3" presStyleCnt="4"/>
      <dgm:spPr/>
    </dgm:pt>
    <dgm:pt modelId="{03F9ED18-17A0-4EA8-83D1-DBE0F4B95693}" type="pres">
      <dgm:prSet presAssocID="{CB299718-7D7F-4986-AB0E-21E3258A88E1}" presName="hierRoot3" presStyleCnt="0">
        <dgm:presLayoutVars>
          <dgm:hierBranch val="init"/>
        </dgm:presLayoutVars>
      </dgm:prSet>
      <dgm:spPr/>
    </dgm:pt>
    <dgm:pt modelId="{89B5D997-B06D-41C5-BED7-9FE20DB3C317}" type="pres">
      <dgm:prSet presAssocID="{CB299718-7D7F-4986-AB0E-21E3258A88E1}" presName="rootComposite3" presStyleCnt="0"/>
      <dgm:spPr/>
    </dgm:pt>
    <dgm:pt modelId="{5131EB0B-A6B7-4B88-A1AD-72F56748BE1E}" type="pres">
      <dgm:prSet presAssocID="{CB299718-7D7F-4986-AB0E-21E3258A88E1}" presName="rootText3" presStyleLbl="asst1" presStyleIdx="0" presStyleCnt="1">
        <dgm:presLayoutVars>
          <dgm:chPref val="3"/>
        </dgm:presLayoutVars>
      </dgm:prSet>
      <dgm:spPr/>
    </dgm:pt>
    <dgm:pt modelId="{CC55D993-7EF2-45AF-AC9E-87B8383F76E4}" type="pres">
      <dgm:prSet presAssocID="{CB299718-7D7F-4986-AB0E-21E3258A88E1}" presName="rootConnector3" presStyleLbl="asst1" presStyleIdx="0" presStyleCnt="1"/>
      <dgm:spPr/>
    </dgm:pt>
    <dgm:pt modelId="{D3DC7F78-5083-4173-9DC8-CDD828C35481}" type="pres">
      <dgm:prSet presAssocID="{CB299718-7D7F-4986-AB0E-21E3258A88E1}" presName="hierChild6" presStyleCnt="0"/>
      <dgm:spPr/>
    </dgm:pt>
    <dgm:pt modelId="{A07104DF-4A34-4425-A708-BB9091F78FCF}" type="pres">
      <dgm:prSet presAssocID="{CB299718-7D7F-4986-AB0E-21E3258A88E1}" presName="hierChild7" presStyleCnt="0"/>
      <dgm:spPr/>
    </dgm:pt>
  </dgm:ptLst>
  <dgm:cxnLst>
    <dgm:cxn modelId="{6E51C11B-75F4-46DF-9E34-9B6EA3DF36DB}" type="presOf" srcId="{F5A4EB98-AC47-42EB-B3F6-2D9BEE1A9A89}" destId="{FAF0F090-084B-4E14-8885-D4D38A0CB92B}" srcOrd="0" destOrd="0" presId="urn:microsoft.com/office/officeart/2009/3/layout/HorizontalOrganizationChart"/>
    <dgm:cxn modelId="{7073F31B-81AC-4B03-87D7-9FBEE0C75489}" type="presOf" srcId="{4B80A7F7-BCA1-4372-9577-987E62EB753C}" destId="{B3DD9951-5AC6-4D1C-BA1D-E41A0389325F}" srcOrd="0" destOrd="0" presId="urn:microsoft.com/office/officeart/2009/3/layout/HorizontalOrganizationChart"/>
    <dgm:cxn modelId="{1140FB1D-C796-4FC3-9D11-B4AED58DDF5F}" srcId="{AD88F992-A3B8-4A71-A348-3DB482E608A7}" destId="{F5A4EB98-AC47-42EB-B3F6-2D9BEE1A9A89}" srcOrd="0" destOrd="0" parTransId="{92C95DC1-B7D6-4DA0-B24D-CD91FCA86A21}" sibTransId="{65274828-3FCA-42F1-91A7-F8C6A92803A7}"/>
    <dgm:cxn modelId="{8A2B6031-EBDE-4C4B-B8CB-B416C56AB186}" type="presOf" srcId="{B9ED99E6-DA84-4E79-A37C-16AD7CCA0CBB}" destId="{CE96606B-7266-4870-8AFB-AB4F938543BC}" srcOrd="1" destOrd="0" presId="urn:microsoft.com/office/officeart/2009/3/layout/HorizontalOrganizationChart"/>
    <dgm:cxn modelId="{4B3D0C34-6A52-44BA-8700-840F670D5800}" type="presOf" srcId="{E83B342A-7B9A-4E34-8DF0-EDEF7BED5046}" destId="{A72518E7-A44B-4CB9-97C7-8053EB4E989E}" srcOrd="0" destOrd="0" presId="urn:microsoft.com/office/officeart/2009/3/layout/HorizontalOrganizationChart"/>
    <dgm:cxn modelId="{D8F1E838-C943-4902-9BDC-05DE23F0A8B8}" type="presOf" srcId="{F5A4EB98-AC47-42EB-B3F6-2D9BEE1A9A89}" destId="{C8E8C581-0C26-4A81-B1DA-AFA622F99277}" srcOrd="1" destOrd="0" presId="urn:microsoft.com/office/officeart/2009/3/layout/HorizontalOrganizationChart"/>
    <dgm:cxn modelId="{DB5CAE41-011F-42EC-AA2E-F8B0602B1578}" srcId="{F5A4EB98-AC47-42EB-B3F6-2D9BEE1A9A89}" destId="{C1214F29-F19C-46B8-BE2D-BFDE50F5118C}" srcOrd="1" destOrd="0" parTransId="{4B80A7F7-BCA1-4372-9577-987E62EB753C}" sibTransId="{5E5E2B1A-9F79-465C-9A1F-7120E9634F62}"/>
    <dgm:cxn modelId="{B2A10669-E387-4EF3-9CD6-01B9F23CCEB8}" type="presOf" srcId="{AD88F992-A3B8-4A71-A348-3DB482E608A7}" destId="{646A9688-7366-4A10-A80A-952D4D30D1E7}" srcOrd="0" destOrd="0" presId="urn:microsoft.com/office/officeart/2009/3/layout/HorizontalOrganizationChart"/>
    <dgm:cxn modelId="{AA1AEC4C-5643-40F2-B83C-227CCBDBFACE}" type="presOf" srcId="{C1214F29-F19C-46B8-BE2D-BFDE50F5118C}" destId="{25B6C7A8-20CD-4214-8215-28336FC0D262}" srcOrd="0" destOrd="0" presId="urn:microsoft.com/office/officeart/2009/3/layout/HorizontalOrganizationChart"/>
    <dgm:cxn modelId="{406F8756-A93F-4CD4-9C44-8F63CE69A374}" srcId="{F5A4EB98-AC47-42EB-B3F6-2D9BEE1A9A89}" destId="{B9ED99E6-DA84-4E79-A37C-16AD7CCA0CBB}" srcOrd="2" destOrd="0" parTransId="{6C70B02F-DCA8-4165-B013-DE60C4591382}" sibTransId="{BA18F61C-5236-4D94-9EE8-CFB813C2E8A8}"/>
    <dgm:cxn modelId="{47F54B80-4E1A-4055-864B-1689C31C313E}" type="presOf" srcId="{B9ED99E6-DA84-4E79-A37C-16AD7CCA0CBB}" destId="{18DB578F-C6C6-4477-BC81-6864F2096C91}" srcOrd="0" destOrd="0" presId="urn:microsoft.com/office/officeart/2009/3/layout/HorizontalOrganizationChart"/>
    <dgm:cxn modelId="{E0E2609A-C5A5-40C8-8536-65025ED4877B}" type="presOf" srcId="{B20F4BE0-7D04-47FA-B678-5BE20A09CE68}" destId="{AFE9E24D-1339-45B7-9253-EE3D1EC08DB0}" srcOrd="0" destOrd="0" presId="urn:microsoft.com/office/officeart/2009/3/layout/HorizontalOrganizationChart"/>
    <dgm:cxn modelId="{8711AEAB-6AA9-4A2E-B5E6-1A14F211B653}" type="presOf" srcId="{CB299718-7D7F-4986-AB0E-21E3258A88E1}" destId="{CC55D993-7EF2-45AF-AC9E-87B8383F76E4}" srcOrd="1" destOrd="0" presId="urn:microsoft.com/office/officeart/2009/3/layout/HorizontalOrganizationChart"/>
    <dgm:cxn modelId="{9EA13FAF-198B-4E9E-852B-0CC6AB9B5FBE}" srcId="{F5A4EB98-AC47-42EB-B3F6-2D9BEE1A9A89}" destId="{CB299718-7D7F-4986-AB0E-21E3258A88E1}" srcOrd="0" destOrd="0" parTransId="{E83B342A-7B9A-4E34-8DF0-EDEF7BED5046}" sibTransId="{DF997867-4ECA-4B2C-8C93-51B0DBB16F9A}"/>
    <dgm:cxn modelId="{D3ED38B2-CDCA-4CE4-90E4-63B8354B7C94}" type="presOf" srcId="{6C70B02F-DCA8-4165-B013-DE60C4591382}" destId="{0F57DE1F-8260-43AE-81E4-B817F11D3688}" srcOrd="0" destOrd="0" presId="urn:microsoft.com/office/officeart/2009/3/layout/HorizontalOrganizationChart"/>
    <dgm:cxn modelId="{AE60B4B4-5908-451E-A590-AF03E1F43ED9}" type="presOf" srcId="{0DB5F3BB-A419-4732-A5B5-83DAFAA70239}" destId="{69A7DE8A-F14A-446E-8894-7BDE35F3958D}" srcOrd="1" destOrd="0" presId="urn:microsoft.com/office/officeart/2009/3/layout/HorizontalOrganizationChart"/>
    <dgm:cxn modelId="{E25AD9BA-12DE-4EF2-8DFC-21761127CF3D}" type="presOf" srcId="{C1214F29-F19C-46B8-BE2D-BFDE50F5118C}" destId="{7401FFC3-E2C2-4F74-A525-3AD206D5412E}" srcOrd="1" destOrd="0" presId="urn:microsoft.com/office/officeart/2009/3/layout/HorizontalOrganizationChart"/>
    <dgm:cxn modelId="{20A169D4-F051-45EC-9CAC-3EC6095FFF59}" srcId="{F5A4EB98-AC47-42EB-B3F6-2D9BEE1A9A89}" destId="{0DB5F3BB-A419-4732-A5B5-83DAFAA70239}" srcOrd="3" destOrd="0" parTransId="{B20F4BE0-7D04-47FA-B678-5BE20A09CE68}" sibTransId="{DFA79834-B725-4474-9A41-B652398A966B}"/>
    <dgm:cxn modelId="{E1F912D5-9791-4682-8573-8F8D1139F3BE}" type="presOf" srcId="{CB299718-7D7F-4986-AB0E-21E3258A88E1}" destId="{5131EB0B-A6B7-4B88-A1AD-72F56748BE1E}" srcOrd="0" destOrd="0" presId="urn:microsoft.com/office/officeart/2009/3/layout/HorizontalOrganizationChart"/>
    <dgm:cxn modelId="{8221B6FD-FB19-40CC-9DC6-40CB46A3E578}" type="presOf" srcId="{0DB5F3BB-A419-4732-A5B5-83DAFAA70239}" destId="{590A6D08-9028-4FD3-8BA2-6B4452431D6C}" srcOrd="0" destOrd="0" presId="urn:microsoft.com/office/officeart/2009/3/layout/HorizontalOrganizationChart"/>
    <dgm:cxn modelId="{FEA40692-F252-4AC7-84C9-4674F4AA4EBC}" type="presParOf" srcId="{646A9688-7366-4A10-A80A-952D4D30D1E7}" destId="{24CF39E6-4372-4007-B231-FEC21B1B8952}" srcOrd="0" destOrd="0" presId="urn:microsoft.com/office/officeart/2009/3/layout/HorizontalOrganizationChart"/>
    <dgm:cxn modelId="{5A60F242-A6AA-4DFC-97C6-D3D24E1A0B29}" type="presParOf" srcId="{24CF39E6-4372-4007-B231-FEC21B1B8952}" destId="{03976D28-F0B1-40EF-A70E-25572E68CE84}" srcOrd="0" destOrd="0" presId="urn:microsoft.com/office/officeart/2009/3/layout/HorizontalOrganizationChart"/>
    <dgm:cxn modelId="{A466DB05-B1F3-43E6-AB0E-76597DF95168}" type="presParOf" srcId="{03976D28-F0B1-40EF-A70E-25572E68CE84}" destId="{FAF0F090-084B-4E14-8885-D4D38A0CB92B}" srcOrd="0" destOrd="0" presId="urn:microsoft.com/office/officeart/2009/3/layout/HorizontalOrganizationChart"/>
    <dgm:cxn modelId="{9EA386AD-531B-4326-AF9D-3346C42D3B7B}" type="presParOf" srcId="{03976D28-F0B1-40EF-A70E-25572E68CE84}" destId="{C8E8C581-0C26-4A81-B1DA-AFA622F99277}" srcOrd="1" destOrd="0" presId="urn:microsoft.com/office/officeart/2009/3/layout/HorizontalOrganizationChart"/>
    <dgm:cxn modelId="{8426CDFB-978B-4283-83F3-CDD1BF161D56}" type="presParOf" srcId="{24CF39E6-4372-4007-B231-FEC21B1B8952}" destId="{424C7867-6901-44AB-A2CF-FD2B7154D991}" srcOrd="1" destOrd="0" presId="urn:microsoft.com/office/officeart/2009/3/layout/HorizontalOrganizationChart"/>
    <dgm:cxn modelId="{AC172C16-358B-4074-A700-F3BDF0343056}" type="presParOf" srcId="{424C7867-6901-44AB-A2CF-FD2B7154D991}" destId="{B3DD9951-5AC6-4D1C-BA1D-E41A0389325F}" srcOrd="0" destOrd="0" presId="urn:microsoft.com/office/officeart/2009/3/layout/HorizontalOrganizationChart"/>
    <dgm:cxn modelId="{22192EEA-7FE9-41C6-AFB0-5A5716415791}" type="presParOf" srcId="{424C7867-6901-44AB-A2CF-FD2B7154D991}" destId="{F44AABFE-8909-4A88-9043-05EE58280FBA}" srcOrd="1" destOrd="0" presId="urn:microsoft.com/office/officeart/2009/3/layout/HorizontalOrganizationChart"/>
    <dgm:cxn modelId="{F5107A4F-415F-431F-8510-09BD5CFE5B77}" type="presParOf" srcId="{F44AABFE-8909-4A88-9043-05EE58280FBA}" destId="{60F11752-C766-4BA7-B74B-20B64E7DA141}" srcOrd="0" destOrd="0" presId="urn:microsoft.com/office/officeart/2009/3/layout/HorizontalOrganizationChart"/>
    <dgm:cxn modelId="{065544F3-6908-4552-8CBA-4BB7993E402B}" type="presParOf" srcId="{60F11752-C766-4BA7-B74B-20B64E7DA141}" destId="{25B6C7A8-20CD-4214-8215-28336FC0D262}" srcOrd="0" destOrd="0" presId="urn:microsoft.com/office/officeart/2009/3/layout/HorizontalOrganizationChart"/>
    <dgm:cxn modelId="{5C513AF5-03C3-433F-A7EF-B6921CE0CE12}" type="presParOf" srcId="{60F11752-C766-4BA7-B74B-20B64E7DA141}" destId="{7401FFC3-E2C2-4F74-A525-3AD206D5412E}" srcOrd="1" destOrd="0" presId="urn:microsoft.com/office/officeart/2009/3/layout/HorizontalOrganizationChart"/>
    <dgm:cxn modelId="{0E237151-154E-4F27-86DC-57BB3EC1493C}" type="presParOf" srcId="{F44AABFE-8909-4A88-9043-05EE58280FBA}" destId="{3F4F1662-96C1-4BAF-BF51-AADFC95065BA}" srcOrd="1" destOrd="0" presId="urn:microsoft.com/office/officeart/2009/3/layout/HorizontalOrganizationChart"/>
    <dgm:cxn modelId="{52364F99-BADB-473A-B2E3-8B32E1DA36D0}" type="presParOf" srcId="{F44AABFE-8909-4A88-9043-05EE58280FBA}" destId="{27B12623-FF20-449F-B0B6-D757B3F0DB79}" srcOrd="2" destOrd="0" presId="urn:microsoft.com/office/officeart/2009/3/layout/HorizontalOrganizationChart"/>
    <dgm:cxn modelId="{169C4FF6-AD7D-449F-9EAC-CE88F3E3D041}" type="presParOf" srcId="{424C7867-6901-44AB-A2CF-FD2B7154D991}" destId="{0F57DE1F-8260-43AE-81E4-B817F11D3688}" srcOrd="2" destOrd="0" presId="urn:microsoft.com/office/officeart/2009/3/layout/HorizontalOrganizationChart"/>
    <dgm:cxn modelId="{90D1653E-0117-4447-BECC-6482264F48BD}" type="presParOf" srcId="{424C7867-6901-44AB-A2CF-FD2B7154D991}" destId="{4235B391-1DA7-4EDE-B5E8-5C5802706662}" srcOrd="3" destOrd="0" presId="urn:microsoft.com/office/officeart/2009/3/layout/HorizontalOrganizationChart"/>
    <dgm:cxn modelId="{F82788D0-8042-45EE-8589-07CAD44D1A33}" type="presParOf" srcId="{4235B391-1DA7-4EDE-B5E8-5C5802706662}" destId="{41EBC0E9-1D0C-444C-BC59-1868E1C52A26}" srcOrd="0" destOrd="0" presId="urn:microsoft.com/office/officeart/2009/3/layout/HorizontalOrganizationChart"/>
    <dgm:cxn modelId="{BE7345AF-B7D3-4765-B1E0-19C3C2214394}" type="presParOf" srcId="{41EBC0E9-1D0C-444C-BC59-1868E1C52A26}" destId="{18DB578F-C6C6-4477-BC81-6864F2096C91}" srcOrd="0" destOrd="0" presId="urn:microsoft.com/office/officeart/2009/3/layout/HorizontalOrganizationChart"/>
    <dgm:cxn modelId="{E97DA15B-BCBA-4765-A77A-A0CE9755AA53}" type="presParOf" srcId="{41EBC0E9-1D0C-444C-BC59-1868E1C52A26}" destId="{CE96606B-7266-4870-8AFB-AB4F938543BC}" srcOrd="1" destOrd="0" presId="urn:microsoft.com/office/officeart/2009/3/layout/HorizontalOrganizationChart"/>
    <dgm:cxn modelId="{D7C355D5-9757-49CF-8D35-92C63C888757}" type="presParOf" srcId="{4235B391-1DA7-4EDE-B5E8-5C5802706662}" destId="{1AD2AADA-63A5-483B-A5B7-7A9B57EDCFA0}" srcOrd="1" destOrd="0" presId="urn:microsoft.com/office/officeart/2009/3/layout/HorizontalOrganizationChart"/>
    <dgm:cxn modelId="{80584063-E311-4718-9539-A1ADE1BBFBFC}" type="presParOf" srcId="{4235B391-1DA7-4EDE-B5E8-5C5802706662}" destId="{6768C1E6-CCB2-48C3-972E-672BA116CA7A}" srcOrd="2" destOrd="0" presId="urn:microsoft.com/office/officeart/2009/3/layout/HorizontalOrganizationChart"/>
    <dgm:cxn modelId="{83B9DE87-59F6-46B5-BE7E-9B754763065F}" type="presParOf" srcId="{424C7867-6901-44AB-A2CF-FD2B7154D991}" destId="{AFE9E24D-1339-45B7-9253-EE3D1EC08DB0}" srcOrd="4" destOrd="0" presId="urn:microsoft.com/office/officeart/2009/3/layout/HorizontalOrganizationChart"/>
    <dgm:cxn modelId="{CCF57135-C4C4-46F0-BEFA-77AA103798BD}" type="presParOf" srcId="{424C7867-6901-44AB-A2CF-FD2B7154D991}" destId="{F2E3EF43-373C-424D-A55F-60EA2C7329F7}" srcOrd="5" destOrd="0" presId="urn:microsoft.com/office/officeart/2009/3/layout/HorizontalOrganizationChart"/>
    <dgm:cxn modelId="{BE7E2CED-BE68-4EED-9D06-7E22C105A076}" type="presParOf" srcId="{F2E3EF43-373C-424D-A55F-60EA2C7329F7}" destId="{9A1CBAC4-592B-405C-91CF-ABBE24CE49F1}" srcOrd="0" destOrd="0" presId="urn:microsoft.com/office/officeart/2009/3/layout/HorizontalOrganizationChart"/>
    <dgm:cxn modelId="{4AECA05C-6AAA-4099-A229-704A1E961E1A}" type="presParOf" srcId="{9A1CBAC4-592B-405C-91CF-ABBE24CE49F1}" destId="{590A6D08-9028-4FD3-8BA2-6B4452431D6C}" srcOrd="0" destOrd="0" presId="urn:microsoft.com/office/officeart/2009/3/layout/HorizontalOrganizationChart"/>
    <dgm:cxn modelId="{96B11C24-0261-49F4-9347-DC767BCACA21}" type="presParOf" srcId="{9A1CBAC4-592B-405C-91CF-ABBE24CE49F1}" destId="{69A7DE8A-F14A-446E-8894-7BDE35F3958D}" srcOrd="1" destOrd="0" presId="urn:microsoft.com/office/officeart/2009/3/layout/HorizontalOrganizationChart"/>
    <dgm:cxn modelId="{7179E43C-A39D-4E18-B726-9699B54E1F54}" type="presParOf" srcId="{F2E3EF43-373C-424D-A55F-60EA2C7329F7}" destId="{0F6EE071-4A18-4067-9B92-D91A2B413E15}" srcOrd="1" destOrd="0" presId="urn:microsoft.com/office/officeart/2009/3/layout/HorizontalOrganizationChart"/>
    <dgm:cxn modelId="{28460CC9-A457-4D33-A96C-7770104033C9}" type="presParOf" srcId="{F2E3EF43-373C-424D-A55F-60EA2C7329F7}" destId="{4AEEA6F2-AB13-4C3A-BF7F-5286E083DD43}" srcOrd="2" destOrd="0" presId="urn:microsoft.com/office/officeart/2009/3/layout/HorizontalOrganizationChart"/>
    <dgm:cxn modelId="{A0429EA9-5017-4E02-B3AA-A96360F6AE12}" type="presParOf" srcId="{24CF39E6-4372-4007-B231-FEC21B1B8952}" destId="{4AC9AE78-4015-4D81-AB80-CAF42D25464F}" srcOrd="2" destOrd="0" presId="urn:microsoft.com/office/officeart/2009/3/layout/HorizontalOrganizationChart"/>
    <dgm:cxn modelId="{1B6BD979-6AF2-42CD-8D78-6245C40AC926}" type="presParOf" srcId="{4AC9AE78-4015-4D81-AB80-CAF42D25464F}" destId="{A72518E7-A44B-4CB9-97C7-8053EB4E989E}" srcOrd="0" destOrd="0" presId="urn:microsoft.com/office/officeart/2009/3/layout/HorizontalOrganizationChart"/>
    <dgm:cxn modelId="{3FCC877D-AFA6-4C2D-97D5-87A620636595}" type="presParOf" srcId="{4AC9AE78-4015-4D81-AB80-CAF42D25464F}" destId="{03F9ED18-17A0-4EA8-83D1-DBE0F4B95693}" srcOrd="1" destOrd="0" presId="urn:microsoft.com/office/officeart/2009/3/layout/HorizontalOrganizationChart"/>
    <dgm:cxn modelId="{9907E69B-CFE6-432A-9402-C4F5B8D43D82}" type="presParOf" srcId="{03F9ED18-17A0-4EA8-83D1-DBE0F4B95693}" destId="{89B5D997-B06D-41C5-BED7-9FE20DB3C317}" srcOrd="0" destOrd="0" presId="urn:microsoft.com/office/officeart/2009/3/layout/HorizontalOrganizationChart"/>
    <dgm:cxn modelId="{3610B1EC-325F-4375-93C7-8B08182B567E}" type="presParOf" srcId="{89B5D997-B06D-41C5-BED7-9FE20DB3C317}" destId="{5131EB0B-A6B7-4B88-A1AD-72F56748BE1E}" srcOrd="0" destOrd="0" presId="urn:microsoft.com/office/officeart/2009/3/layout/HorizontalOrganizationChart"/>
    <dgm:cxn modelId="{3BF420C5-027D-41AF-843C-D2AA759901E4}" type="presParOf" srcId="{89B5D997-B06D-41C5-BED7-9FE20DB3C317}" destId="{CC55D993-7EF2-45AF-AC9E-87B8383F76E4}" srcOrd="1" destOrd="0" presId="urn:microsoft.com/office/officeart/2009/3/layout/HorizontalOrganizationChart"/>
    <dgm:cxn modelId="{B3D8ED97-AD78-47EA-83DE-325ABF23B5A8}" type="presParOf" srcId="{03F9ED18-17A0-4EA8-83D1-DBE0F4B95693}" destId="{D3DC7F78-5083-4173-9DC8-CDD828C35481}" srcOrd="1" destOrd="0" presId="urn:microsoft.com/office/officeart/2009/3/layout/HorizontalOrganizationChart"/>
    <dgm:cxn modelId="{1D27B67E-D529-47C3-BF4D-E0FD1E05A952}" type="presParOf" srcId="{03F9ED18-17A0-4EA8-83D1-DBE0F4B95693}" destId="{A07104DF-4A34-4425-A708-BB9091F78FCF}"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BCD1D-9DD2-4CA2-B89F-8F68ADFF1F95}"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en-US"/>
        </a:p>
      </dgm:t>
    </dgm:pt>
    <dgm:pt modelId="{1700DCF9-3C0E-44E3-A6C2-6A6665EA4F2B}">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Originating</a:t>
          </a:r>
        </a:p>
        <a:p>
          <a:r>
            <a:rPr lang="en-US" dirty="0"/>
            <a:t>Department</a:t>
          </a:r>
        </a:p>
      </dgm:t>
    </dgm:pt>
    <dgm:pt modelId="{1EAFF6D3-D667-459F-8EF5-7715DD859323}" type="parTrans" cxnId="{F7786275-35D7-4CFB-AD40-E78C1D15CCAE}">
      <dgm:prSet/>
      <dgm:spPr/>
      <dgm:t>
        <a:bodyPr/>
        <a:lstStyle/>
        <a:p>
          <a:endParaRPr lang="en-US"/>
        </a:p>
      </dgm:t>
    </dgm:pt>
    <dgm:pt modelId="{8037FE6E-FB50-4442-B228-F66386C29EFF}" type="sibTrans" cxnId="{F7786275-35D7-4CFB-AD40-E78C1D15CCAE}">
      <dgm:prSet/>
      <dgm:spPr/>
      <dgm:t>
        <a:bodyPr/>
        <a:lstStyle/>
        <a:p>
          <a:endParaRPr lang="en-US"/>
        </a:p>
      </dgm:t>
    </dgm:pt>
    <dgm:pt modelId="{8D869663-32A0-4920-92ED-C903D5A0BFD1}">
      <dgm:prSet phldrT="[Text]"/>
      <dgm:spPr/>
      <dgm:t>
        <a:bodyPr/>
        <a:lstStyle/>
        <a:p>
          <a:pPr marL="0" lvl="0" indent="0" defTabSz="914400">
            <a:lnSpc>
              <a:spcPct val="100000"/>
            </a:lnSpc>
            <a:spcBef>
              <a:spcPts val="0"/>
            </a:spcBef>
            <a:spcAft>
              <a:spcPts val="0"/>
            </a:spcAft>
            <a:buClrTx/>
            <a:buSzTx/>
            <a:buFontTx/>
            <a:buNone/>
          </a:pPr>
          <a:r>
            <a:rPr lang="en-US" dirty="0"/>
            <a:t>Comptroller</a:t>
          </a:r>
        </a:p>
        <a:p>
          <a:pPr marL="0" lvl="0" indent="0" defTabSz="914400">
            <a:lnSpc>
              <a:spcPct val="100000"/>
            </a:lnSpc>
            <a:spcBef>
              <a:spcPts val="0"/>
            </a:spcBef>
            <a:spcAft>
              <a:spcPts val="0"/>
            </a:spcAft>
            <a:buClrTx/>
            <a:buSzTx/>
            <a:buFontTx/>
            <a:buNone/>
          </a:pPr>
          <a:r>
            <a:rPr lang="en-US" dirty="0"/>
            <a:t>Vendor Claims</a:t>
          </a:r>
        </a:p>
        <a:p>
          <a:pPr marL="0" lvl="0" indent="0" defTabSz="914400">
            <a:lnSpc>
              <a:spcPct val="100000"/>
            </a:lnSpc>
            <a:spcBef>
              <a:spcPts val="0"/>
            </a:spcBef>
            <a:spcAft>
              <a:spcPts val="0"/>
            </a:spcAft>
            <a:buClrTx/>
            <a:buSzTx/>
            <a:buFontTx/>
            <a:buNone/>
          </a:pPr>
          <a:r>
            <a:rPr lang="en-US" dirty="0"/>
            <a:t>Fiscal Officer</a:t>
          </a:r>
        </a:p>
      </dgm:t>
    </dgm:pt>
    <dgm:pt modelId="{BAA0F916-2819-4D3F-8C1F-3135B2E87FD1}" type="parTrans" cxnId="{C6C95025-581A-4EA7-B090-54787EEC0318}">
      <dgm:prSet/>
      <dgm:spPr/>
      <dgm:t>
        <a:bodyPr/>
        <a:lstStyle/>
        <a:p>
          <a:endParaRPr lang="en-US"/>
        </a:p>
      </dgm:t>
    </dgm:pt>
    <dgm:pt modelId="{EBBD7ECB-1C49-4E9C-840C-3100FD09772F}" type="sibTrans" cxnId="{C6C95025-581A-4EA7-B090-54787EEC0318}">
      <dgm:prSet/>
      <dgm:spPr/>
      <dgm:t>
        <a:bodyPr/>
        <a:lstStyle/>
        <a:p>
          <a:endParaRPr lang="en-US"/>
        </a:p>
      </dgm:t>
    </dgm:pt>
    <dgm:pt modelId="{B6F50970-9C18-4BE0-8F01-0891F99736F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Comptroller </a:t>
          </a:r>
        </a:p>
        <a:p>
          <a:pPr marL="0" marR="0" lvl="0" indent="0" defTabSz="914400" eaLnBrk="1" fontAlgn="auto" latinLnBrk="0" hangingPunct="1">
            <a:lnSpc>
              <a:spcPct val="100000"/>
            </a:lnSpc>
            <a:spcBef>
              <a:spcPts val="0"/>
            </a:spcBef>
            <a:spcAft>
              <a:spcPts val="0"/>
            </a:spcAft>
            <a:buClrTx/>
            <a:buSzTx/>
            <a:buFontTx/>
            <a:buNone/>
            <a:tabLst/>
            <a:defRPr/>
          </a:pPr>
          <a:r>
            <a:rPr lang="en-US" dirty="0"/>
            <a:t>Deputy Review</a:t>
          </a:r>
        </a:p>
        <a:p>
          <a:pPr marL="0" marR="0" lvl="0" indent="0" defTabSz="914400" eaLnBrk="1" fontAlgn="auto" latinLnBrk="0" hangingPunct="1">
            <a:lnSpc>
              <a:spcPct val="100000"/>
            </a:lnSpc>
            <a:spcBef>
              <a:spcPts val="0"/>
            </a:spcBef>
            <a:spcAft>
              <a:spcPts val="0"/>
            </a:spcAft>
            <a:buClrTx/>
            <a:buSzTx/>
            <a:buFontTx/>
            <a:buNone/>
            <a:tabLst/>
            <a:defRPr/>
          </a:pPr>
          <a:r>
            <a:rPr lang="en-US" dirty="0"/>
            <a:t>(if needed)</a:t>
          </a:r>
        </a:p>
      </dgm:t>
    </dgm:pt>
    <dgm:pt modelId="{E8C844E3-072A-4F68-846B-6997706A4A7F}" type="parTrans" cxnId="{84AC1582-C5BD-4C3E-92F5-FDD4C63A1586}">
      <dgm:prSet/>
      <dgm:spPr/>
      <dgm:t>
        <a:bodyPr/>
        <a:lstStyle/>
        <a:p>
          <a:endParaRPr lang="en-US"/>
        </a:p>
      </dgm:t>
    </dgm:pt>
    <dgm:pt modelId="{72A1231E-BA08-4A15-AECD-8CD3D02C59AF}" type="sibTrans" cxnId="{84AC1582-C5BD-4C3E-92F5-FDD4C63A1586}">
      <dgm:prSet/>
      <dgm:spPr/>
      <dgm:t>
        <a:bodyPr/>
        <a:lstStyle/>
        <a:p>
          <a:endParaRPr lang="en-US"/>
        </a:p>
      </dgm:t>
    </dgm:pt>
    <dgm:pt modelId="{C5FAB374-4868-49D2-96DF-4489F4664A2D}">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Treasurer’s Department</a:t>
          </a:r>
        </a:p>
      </dgm:t>
    </dgm:pt>
    <dgm:pt modelId="{898BC1AF-983C-40A7-B703-E52758282D66}" type="parTrans" cxnId="{B3989638-D7EE-4E0A-9CE0-D576BCC444E3}">
      <dgm:prSet/>
      <dgm:spPr/>
      <dgm:t>
        <a:bodyPr/>
        <a:lstStyle/>
        <a:p>
          <a:endParaRPr lang="en-US"/>
        </a:p>
      </dgm:t>
    </dgm:pt>
    <dgm:pt modelId="{FA361E8D-5656-4261-819D-E7EC7E69E79D}" type="sibTrans" cxnId="{B3989638-D7EE-4E0A-9CE0-D576BCC444E3}">
      <dgm:prSet/>
      <dgm:spPr/>
      <dgm:t>
        <a:bodyPr/>
        <a:lstStyle/>
        <a:p>
          <a:endParaRPr lang="en-US"/>
        </a:p>
      </dgm:t>
    </dgm:pt>
    <dgm:pt modelId="{3DC37947-8A50-4DE7-974F-4E2790594049}">
      <dgm:prSet>
        <dgm:style>
          <a:lnRef idx="2">
            <a:schemeClr val="accent6"/>
          </a:lnRef>
          <a:fillRef idx="1">
            <a:schemeClr val="lt1"/>
          </a:fillRef>
          <a:effectRef idx="0">
            <a:schemeClr val="accent6"/>
          </a:effectRef>
          <a:fontRef idx="minor">
            <a:schemeClr val="dk1"/>
          </a:fontRef>
        </dgm:style>
      </dgm:prSet>
      <dgm:spPr/>
      <dgm:t>
        <a:bodyPr/>
        <a:lstStyle/>
        <a:p>
          <a:r>
            <a:rPr lang="en-US" dirty="0"/>
            <a:t>Vendor Receives Payment</a:t>
          </a:r>
        </a:p>
      </dgm:t>
    </dgm:pt>
    <dgm:pt modelId="{8D9D8460-AA47-424D-85B1-6DA83E3BCF13}" type="parTrans" cxnId="{64D5301B-AE66-4ACC-A96A-F0CA0E907800}">
      <dgm:prSet/>
      <dgm:spPr/>
      <dgm:t>
        <a:bodyPr/>
        <a:lstStyle/>
        <a:p>
          <a:endParaRPr lang="en-US"/>
        </a:p>
      </dgm:t>
    </dgm:pt>
    <dgm:pt modelId="{69B9C134-40F1-4BBD-B108-9D46903FF4CB}" type="sibTrans" cxnId="{64D5301B-AE66-4ACC-A96A-F0CA0E907800}">
      <dgm:prSet/>
      <dgm:spPr/>
      <dgm:t>
        <a:bodyPr/>
        <a:lstStyle/>
        <a:p>
          <a:endParaRPr lang="en-US"/>
        </a:p>
      </dgm:t>
    </dgm:pt>
    <dgm:pt modelId="{39ED5267-506B-40E5-BC34-64294BAE3D3D}">
      <dgm:prSet/>
      <dgm:spPr/>
      <dgm:t>
        <a:bodyPr/>
        <a:lstStyle/>
        <a:p>
          <a:r>
            <a:rPr lang="en-US" dirty="0"/>
            <a:t>Comptroller</a:t>
          </a:r>
        </a:p>
        <a:p>
          <a:r>
            <a:rPr lang="en-US" dirty="0"/>
            <a:t>Vendor Claims</a:t>
          </a:r>
        </a:p>
        <a:p>
          <a:r>
            <a:rPr lang="en-US" dirty="0"/>
            <a:t>Auditor</a:t>
          </a:r>
        </a:p>
      </dgm:t>
    </dgm:pt>
    <dgm:pt modelId="{D2B7AB78-B30D-4F8B-9C1F-8A39CB0BE3E0}" type="parTrans" cxnId="{11997988-069F-4090-BF93-D6103D8FC0D2}">
      <dgm:prSet/>
      <dgm:spPr/>
      <dgm:t>
        <a:bodyPr/>
        <a:lstStyle/>
        <a:p>
          <a:endParaRPr lang="en-US"/>
        </a:p>
      </dgm:t>
    </dgm:pt>
    <dgm:pt modelId="{BD48D7A5-E27A-4D32-91F9-A04518BA5B2B}" type="sibTrans" cxnId="{11997988-069F-4090-BF93-D6103D8FC0D2}">
      <dgm:prSet/>
      <dgm:spPr/>
      <dgm:t>
        <a:bodyPr/>
        <a:lstStyle/>
        <a:p>
          <a:endParaRPr lang="en-US"/>
        </a:p>
      </dgm:t>
    </dgm:pt>
    <dgm:pt modelId="{FF9CB39E-BD06-4FDB-92D2-F4517089EBC6}">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Comptroller</a:t>
          </a:r>
        </a:p>
        <a:p>
          <a:pPr marL="0" marR="0" lvl="0" indent="0" defTabSz="914400" eaLnBrk="1" fontAlgn="auto" latinLnBrk="0" hangingPunct="1">
            <a:lnSpc>
              <a:spcPct val="100000"/>
            </a:lnSpc>
            <a:spcBef>
              <a:spcPts val="0"/>
            </a:spcBef>
            <a:spcAft>
              <a:spcPts val="0"/>
            </a:spcAft>
            <a:buClrTx/>
            <a:buSzTx/>
            <a:buFontTx/>
            <a:buNone/>
            <a:tabLst/>
            <a:defRPr/>
          </a:pPr>
          <a:r>
            <a:rPr lang="en-US" dirty="0"/>
            <a:t>Vendor Claims</a:t>
          </a:r>
        </a:p>
        <a:p>
          <a:pPr marL="0" marR="0" lvl="0" indent="0" defTabSz="914400" eaLnBrk="1" fontAlgn="auto" latinLnBrk="0" hangingPunct="1">
            <a:lnSpc>
              <a:spcPct val="100000"/>
            </a:lnSpc>
            <a:spcBef>
              <a:spcPts val="0"/>
            </a:spcBef>
            <a:spcAft>
              <a:spcPts val="0"/>
            </a:spcAft>
            <a:buClrTx/>
            <a:buSzTx/>
            <a:buFontTx/>
            <a:buNone/>
            <a:tabLst/>
            <a:defRPr/>
          </a:pPr>
          <a:r>
            <a:rPr lang="en-US" dirty="0"/>
            <a:t>Supervisor</a:t>
          </a:r>
        </a:p>
      </dgm:t>
    </dgm:pt>
    <dgm:pt modelId="{EDDCBE95-8B0C-4343-9923-50ABF737F530}" type="parTrans" cxnId="{304C38E9-690C-4D53-AF90-23782B0E6A0B}">
      <dgm:prSet/>
      <dgm:spPr/>
      <dgm:t>
        <a:bodyPr/>
        <a:lstStyle/>
        <a:p>
          <a:endParaRPr lang="en-US"/>
        </a:p>
      </dgm:t>
    </dgm:pt>
    <dgm:pt modelId="{763D415F-D48A-49BC-A927-34DBC8DD6642}" type="sibTrans" cxnId="{304C38E9-690C-4D53-AF90-23782B0E6A0B}">
      <dgm:prSet/>
      <dgm:spPr/>
      <dgm:t>
        <a:bodyPr/>
        <a:lstStyle/>
        <a:p>
          <a:endParaRPr lang="en-US"/>
        </a:p>
      </dgm:t>
    </dgm:pt>
    <dgm:pt modelId="{1FC7A260-7B61-45A1-BA2D-5CB9438DEF44}">
      <dgm:prSet>
        <dgm:style>
          <a:lnRef idx="2">
            <a:schemeClr val="accent6"/>
          </a:lnRef>
          <a:fillRef idx="1">
            <a:schemeClr val="lt1"/>
          </a:fillRef>
          <a:effectRef idx="0">
            <a:schemeClr val="accent6"/>
          </a:effectRef>
          <a:fontRef idx="minor">
            <a:schemeClr val="dk1"/>
          </a:fontRef>
        </dgm:style>
      </dgm:prSet>
      <dgm:spPr/>
      <dgm:t>
        <a:bodyPr/>
        <a:lstStyle/>
        <a:p>
          <a:r>
            <a:rPr lang="en-US" dirty="0"/>
            <a:t>Vendor submits Claim</a:t>
          </a:r>
        </a:p>
      </dgm:t>
    </dgm:pt>
    <dgm:pt modelId="{1E2A2BD9-88F3-43F0-B40D-C08ED291AB05}" type="parTrans" cxnId="{008BE075-0C08-48E2-8D7C-E9CC83FABE53}">
      <dgm:prSet/>
      <dgm:spPr/>
      <dgm:t>
        <a:bodyPr/>
        <a:lstStyle/>
        <a:p>
          <a:endParaRPr lang="en-US"/>
        </a:p>
      </dgm:t>
    </dgm:pt>
    <dgm:pt modelId="{3BFF6B99-39EA-41FA-8F59-FBA7CA08C9EF}" type="sibTrans" cxnId="{008BE075-0C08-48E2-8D7C-E9CC83FABE53}">
      <dgm:prSet/>
      <dgm:spPr/>
      <dgm:t>
        <a:bodyPr/>
        <a:lstStyle/>
        <a:p>
          <a:endParaRPr lang="en-US"/>
        </a:p>
      </dgm:t>
    </dgm:pt>
    <dgm:pt modelId="{C0F1A805-A0C9-4BA2-B888-DF18BEF2F51F}" type="pres">
      <dgm:prSet presAssocID="{8C3BCD1D-9DD2-4CA2-B89F-8F68ADFF1F95}" presName="Name0" presStyleCnt="0">
        <dgm:presLayoutVars>
          <dgm:dir/>
          <dgm:resizeHandles val="exact"/>
        </dgm:presLayoutVars>
      </dgm:prSet>
      <dgm:spPr/>
    </dgm:pt>
    <dgm:pt modelId="{9CDCF2B4-F0E1-4BA0-AF51-E2B1EB642F93}" type="pres">
      <dgm:prSet presAssocID="{1FC7A260-7B61-45A1-BA2D-5CB9438DEF44}" presName="node" presStyleLbl="node1" presStyleIdx="0" presStyleCnt="8">
        <dgm:presLayoutVars>
          <dgm:bulletEnabled val="1"/>
        </dgm:presLayoutVars>
      </dgm:prSet>
      <dgm:spPr/>
    </dgm:pt>
    <dgm:pt modelId="{0A55D4C6-DFED-41E7-8B48-12F31548B495}" type="pres">
      <dgm:prSet presAssocID="{3BFF6B99-39EA-41FA-8F59-FBA7CA08C9EF}" presName="sibTrans" presStyleLbl="sibTrans1D1" presStyleIdx="0" presStyleCnt="7"/>
      <dgm:spPr/>
    </dgm:pt>
    <dgm:pt modelId="{807299FC-5421-435E-A9B1-7DC84DEB0918}" type="pres">
      <dgm:prSet presAssocID="{3BFF6B99-39EA-41FA-8F59-FBA7CA08C9EF}" presName="connectorText" presStyleLbl="sibTrans1D1" presStyleIdx="0" presStyleCnt="7"/>
      <dgm:spPr/>
    </dgm:pt>
    <dgm:pt modelId="{4BAE614D-B56C-4E98-B201-FE751F8F1089}" type="pres">
      <dgm:prSet presAssocID="{1700DCF9-3C0E-44E3-A6C2-6A6665EA4F2B}" presName="node" presStyleLbl="node1" presStyleIdx="1" presStyleCnt="8">
        <dgm:presLayoutVars>
          <dgm:bulletEnabled val="1"/>
        </dgm:presLayoutVars>
      </dgm:prSet>
      <dgm:spPr/>
    </dgm:pt>
    <dgm:pt modelId="{9320A453-18D4-441B-AD6F-D1C4FD8493EA}" type="pres">
      <dgm:prSet presAssocID="{8037FE6E-FB50-4442-B228-F66386C29EFF}" presName="sibTrans" presStyleLbl="sibTrans1D1" presStyleIdx="1" presStyleCnt="7"/>
      <dgm:spPr/>
    </dgm:pt>
    <dgm:pt modelId="{CE0CF6F3-E42E-4F39-84EC-474FFCEBC7C0}" type="pres">
      <dgm:prSet presAssocID="{8037FE6E-FB50-4442-B228-F66386C29EFF}" presName="connectorText" presStyleLbl="sibTrans1D1" presStyleIdx="1" presStyleCnt="7"/>
      <dgm:spPr/>
    </dgm:pt>
    <dgm:pt modelId="{B2F152E3-FF5F-49FC-9B64-BF82895A99E4}" type="pres">
      <dgm:prSet presAssocID="{39ED5267-506B-40E5-BC34-64294BAE3D3D}" presName="node" presStyleLbl="node1" presStyleIdx="2" presStyleCnt="8">
        <dgm:presLayoutVars>
          <dgm:bulletEnabled val="1"/>
        </dgm:presLayoutVars>
      </dgm:prSet>
      <dgm:spPr/>
    </dgm:pt>
    <dgm:pt modelId="{DEC63128-C5C9-4C92-8B7A-4BE830DD1911}" type="pres">
      <dgm:prSet presAssocID="{BD48D7A5-E27A-4D32-91F9-A04518BA5B2B}" presName="sibTrans" presStyleLbl="sibTrans1D1" presStyleIdx="2" presStyleCnt="7"/>
      <dgm:spPr/>
    </dgm:pt>
    <dgm:pt modelId="{CF40BF22-2D36-455C-8AC6-613099F4EDC3}" type="pres">
      <dgm:prSet presAssocID="{BD48D7A5-E27A-4D32-91F9-A04518BA5B2B}" presName="connectorText" presStyleLbl="sibTrans1D1" presStyleIdx="2" presStyleCnt="7"/>
      <dgm:spPr/>
    </dgm:pt>
    <dgm:pt modelId="{6B3BFE4A-1D95-4BA3-A775-AA9770A99605}" type="pres">
      <dgm:prSet presAssocID="{FF9CB39E-BD06-4FDB-92D2-F4517089EBC6}" presName="node" presStyleLbl="node1" presStyleIdx="3" presStyleCnt="8">
        <dgm:presLayoutVars>
          <dgm:bulletEnabled val="1"/>
        </dgm:presLayoutVars>
      </dgm:prSet>
      <dgm:spPr/>
    </dgm:pt>
    <dgm:pt modelId="{E91139E7-6F53-443A-B2F0-454DE56A9F75}" type="pres">
      <dgm:prSet presAssocID="{763D415F-D48A-49BC-A927-34DBC8DD6642}" presName="sibTrans" presStyleLbl="sibTrans1D1" presStyleIdx="3" presStyleCnt="7"/>
      <dgm:spPr/>
    </dgm:pt>
    <dgm:pt modelId="{C7511A47-8C64-4186-84B8-0E26E620341E}" type="pres">
      <dgm:prSet presAssocID="{763D415F-D48A-49BC-A927-34DBC8DD6642}" presName="connectorText" presStyleLbl="sibTrans1D1" presStyleIdx="3" presStyleCnt="7"/>
      <dgm:spPr/>
    </dgm:pt>
    <dgm:pt modelId="{D80F9D19-F6C2-44C3-BB38-3AD9001406A0}" type="pres">
      <dgm:prSet presAssocID="{8D869663-32A0-4920-92ED-C903D5A0BFD1}" presName="node" presStyleLbl="node1" presStyleIdx="4" presStyleCnt="8">
        <dgm:presLayoutVars>
          <dgm:bulletEnabled val="1"/>
        </dgm:presLayoutVars>
      </dgm:prSet>
      <dgm:spPr/>
    </dgm:pt>
    <dgm:pt modelId="{2DABE0A7-7C40-4417-92F2-802D73FC2FB2}" type="pres">
      <dgm:prSet presAssocID="{EBBD7ECB-1C49-4E9C-840C-3100FD09772F}" presName="sibTrans" presStyleLbl="sibTrans1D1" presStyleIdx="4" presStyleCnt="7"/>
      <dgm:spPr/>
    </dgm:pt>
    <dgm:pt modelId="{A7AD34F6-1E20-496D-9585-8E3524330C65}" type="pres">
      <dgm:prSet presAssocID="{EBBD7ECB-1C49-4E9C-840C-3100FD09772F}" presName="connectorText" presStyleLbl="sibTrans1D1" presStyleIdx="4" presStyleCnt="7"/>
      <dgm:spPr/>
    </dgm:pt>
    <dgm:pt modelId="{E9DBD38A-74CC-4EEA-AE0B-CDD409F31173}" type="pres">
      <dgm:prSet presAssocID="{B6F50970-9C18-4BE0-8F01-0891F99736F1}" presName="node" presStyleLbl="node1" presStyleIdx="5" presStyleCnt="8">
        <dgm:presLayoutVars>
          <dgm:bulletEnabled val="1"/>
        </dgm:presLayoutVars>
      </dgm:prSet>
      <dgm:spPr/>
    </dgm:pt>
    <dgm:pt modelId="{7D2763E6-3D86-432E-8B18-8A1DA76DB752}" type="pres">
      <dgm:prSet presAssocID="{72A1231E-BA08-4A15-AECD-8CD3D02C59AF}" presName="sibTrans" presStyleLbl="sibTrans1D1" presStyleIdx="5" presStyleCnt="7"/>
      <dgm:spPr/>
    </dgm:pt>
    <dgm:pt modelId="{958E9BC6-4B51-4D3E-8923-EBE3A2E9DFDA}" type="pres">
      <dgm:prSet presAssocID="{72A1231E-BA08-4A15-AECD-8CD3D02C59AF}" presName="connectorText" presStyleLbl="sibTrans1D1" presStyleIdx="5" presStyleCnt="7"/>
      <dgm:spPr/>
    </dgm:pt>
    <dgm:pt modelId="{1EAB50BC-A3E3-4542-BDC2-1C81697AED37}" type="pres">
      <dgm:prSet presAssocID="{C5FAB374-4868-49D2-96DF-4489F4664A2D}" presName="node" presStyleLbl="node1" presStyleIdx="6" presStyleCnt="8">
        <dgm:presLayoutVars>
          <dgm:bulletEnabled val="1"/>
        </dgm:presLayoutVars>
      </dgm:prSet>
      <dgm:spPr/>
    </dgm:pt>
    <dgm:pt modelId="{BAC69406-82C6-4DEA-BE18-DD1F2178B255}" type="pres">
      <dgm:prSet presAssocID="{FA361E8D-5656-4261-819D-E7EC7E69E79D}" presName="sibTrans" presStyleLbl="sibTrans1D1" presStyleIdx="6" presStyleCnt="7"/>
      <dgm:spPr/>
    </dgm:pt>
    <dgm:pt modelId="{20DC74E0-913A-4DC6-857D-7941B9F9597F}" type="pres">
      <dgm:prSet presAssocID="{FA361E8D-5656-4261-819D-E7EC7E69E79D}" presName="connectorText" presStyleLbl="sibTrans1D1" presStyleIdx="6" presStyleCnt="7"/>
      <dgm:spPr/>
    </dgm:pt>
    <dgm:pt modelId="{0AB140CC-2CD7-47DB-BBEF-10F77A01ADEB}" type="pres">
      <dgm:prSet presAssocID="{3DC37947-8A50-4DE7-974F-4E2790594049}" presName="node" presStyleLbl="node1" presStyleIdx="7" presStyleCnt="8">
        <dgm:presLayoutVars>
          <dgm:bulletEnabled val="1"/>
        </dgm:presLayoutVars>
      </dgm:prSet>
      <dgm:spPr/>
    </dgm:pt>
  </dgm:ptLst>
  <dgm:cxnLst>
    <dgm:cxn modelId="{377CCE12-D35C-4C5A-A400-6DE6E82330FE}" type="presOf" srcId="{FA361E8D-5656-4261-819D-E7EC7E69E79D}" destId="{20DC74E0-913A-4DC6-857D-7941B9F9597F}" srcOrd="1" destOrd="0" presId="urn:microsoft.com/office/officeart/2005/8/layout/bProcess3"/>
    <dgm:cxn modelId="{64D5301B-AE66-4ACC-A96A-F0CA0E907800}" srcId="{8C3BCD1D-9DD2-4CA2-B89F-8F68ADFF1F95}" destId="{3DC37947-8A50-4DE7-974F-4E2790594049}" srcOrd="7" destOrd="0" parTransId="{8D9D8460-AA47-424D-85B1-6DA83E3BCF13}" sibTransId="{69B9C134-40F1-4BBD-B108-9D46903FF4CB}"/>
    <dgm:cxn modelId="{C6C95025-581A-4EA7-B090-54787EEC0318}" srcId="{8C3BCD1D-9DD2-4CA2-B89F-8F68ADFF1F95}" destId="{8D869663-32A0-4920-92ED-C903D5A0BFD1}" srcOrd="4" destOrd="0" parTransId="{BAA0F916-2819-4D3F-8C1F-3135B2E87FD1}" sibTransId="{EBBD7ECB-1C49-4E9C-840C-3100FD09772F}"/>
    <dgm:cxn modelId="{CBAF6433-6FDE-4649-BC21-7B1C7174CBA2}" type="presOf" srcId="{C5FAB374-4868-49D2-96DF-4489F4664A2D}" destId="{1EAB50BC-A3E3-4542-BDC2-1C81697AED37}" srcOrd="0" destOrd="0" presId="urn:microsoft.com/office/officeart/2005/8/layout/bProcess3"/>
    <dgm:cxn modelId="{DA56E434-C3D6-4543-8CD3-E363DD038672}" type="presOf" srcId="{BD48D7A5-E27A-4D32-91F9-A04518BA5B2B}" destId="{DEC63128-C5C9-4C92-8B7A-4BE830DD1911}" srcOrd="0" destOrd="0" presId="urn:microsoft.com/office/officeart/2005/8/layout/bProcess3"/>
    <dgm:cxn modelId="{5A0C3A35-280B-4F71-894A-F0386B442FDF}" type="presOf" srcId="{EBBD7ECB-1C49-4E9C-840C-3100FD09772F}" destId="{A7AD34F6-1E20-496D-9585-8E3524330C65}" srcOrd="1" destOrd="0" presId="urn:microsoft.com/office/officeart/2005/8/layout/bProcess3"/>
    <dgm:cxn modelId="{B66DD136-504B-4BF6-A71F-F40F62D8E9C5}" type="presOf" srcId="{8037FE6E-FB50-4442-B228-F66386C29EFF}" destId="{9320A453-18D4-441B-AD6F-D1C4FD8493EA}" srcOrd="0" destOrd="0" presId="urn:microsoft.com/office/officeart/2005/8/layout/bProcess3"/>
    <dgm:cxn modelId="{B3989638-D7EE-4E0A-9CE0-D576BCC444E3}" srcId="{8C3BCD1D-9DD2-4CA2-B89F-8F68ADFF1F95}" destId="{C5FAB374-4868-49D2-96DF-4489F4664A2D}" srcOrd="6" destOrd="0" parTransId="{898BC1AF-983C-40A7-B703-E52758282D66}" sibTransId="{FA361E8D-5656-4261-819D-E7EC7E69E79D}"/>
    <dgm:cxn modelId="{05F0EC3F-5961-4D50-8598-A3F8360E613B}" type="presOf" srcId="{EBBD7ECB-1C49-4E9C-840C-3100FD09772F}" destId="{2DABE0A7-7C40-4417-92F2-802D73FC2FB2}" srcOrd="0" destOrd="0" presId="urn:microsoft.com/office/officeart/2005/8/layout/bProcess3"/>
    <dgm:cxn modelId="{182A4D67-B320-4581-AE7D-E95B4AF4DB1E}" type="presOf" srcId="{8037FE6E-FB50-4442-B228-F66386C29EFF}" destId="{CE0CF6F3-E42E-4F39-84EC-474FFCEBC7C0}" srcOrd="1" destOrd="0" presId="urn:microsoft.com/office/officeart/2005/8/layout/bProcess3"/>
    <dgm:cxn modelId="{436A8B4E-9C7C-402B-B08A-36A946F58A8B}" type="presOf" srcId="{FA361E8D-5656-4261-819D-E7EC7E69E79D}" destId="{BAC69406-82C6-4DEA-BE18-DD1F2178B255}" srcOrd="0" destOrd="0" presId="urn:microsoft.com/office/officeart/2005/8/layout/bProcess3"/>
    <dgm:cxn modelId="{C41D8672-3DA4-46DD-86D8-5422E1433067}" type="presOf" srcId="{72A1231E-BA08-4A15-AECD-8CD3D02C59AF}" destId="{7D2763E6-3D86-432E-8B18-8A1DA76DB752}" srcOrd="0" destOrd="0" presId="urn:microsoft.com/office/officeart/2005/8/layout/bProcess3"/>
    <dgm:cxn modelId="{F7786275-35D7-4CFB-AD40-E78C1D15CCAE}" srcId="{8C3BCD1D-9DD2-4CA2-B89F-8F68ADFF1F95}" destId="{1700DCF9-3C0E-44E3-A6C2-6A6665EA4F2B}" srcOrd="1" destOrd="0" parTransId="{1EAFF6D3-D667-459F-8EF5-7715DD859323}" sibTransId="{8037FE6E-FB50-4442-B228-F66386C29EFF}"/>
    <dgm:cxn modelId="{008BE075-0C08-48E2-8D7C-E9CC83FABE53}" srcId="{8C3BCD1D-9DD2-4CA2-B89F-8F68ADFF1F95}" destId="{1FC7A260-7B61-45A1-BA2D-5CB9438DEF44}" srcOrd="0" destOrd="0" parTransId="{1E2A2BD9-88F3-43F0-B40D-C08ED291AB05}" sibTransId="{3BFF6B99-39EA-41FA-8F59-FBA7CA08C9EF}"/>
    <dgm:cxn modelId="{84AC1582-C5BD-4C3E-92F5-FDD4C63A1586}" srcId="{8C3BCD1D-9DD2-4CA2-B89F-8F68ADFF1F95}" destId="{B6F50970-9C18-4BE0-8F01-0891F99736F1}" srcOrd="5" destOrd="0" parTransId="{E8C844E3-072A-4F68-846B-6997706A4A7F}" sibTransId="{72A1231E-BA08-4A15-AECD-8CD3D02C59AF}"/>
    <dgm:cxn modelId="{C5F08283-6CA9-44BA-A4D8-5DDF944F8F27}" type="presOf" srcId="{FF9CB39E-BD06-4FDB-92D2-F4517089EBC6}" destId="{6B3BFE4A-1D95-4BA3-A775-AA9770A99605}" srcOrd="0" destOrd="0" presId="urn:microsoft.com/office/officeart/2005/8/layout/bProcess3"/>
    <dgm:cxn modelId="{11997988-069F-4090-BF93-D6103D8FC0D2}" srcId="{8C3BCD1D-9DD2-4CA2-B89F-8F68ADFF1F95}" destId="{39ED5267-506B-40E5-BC34-64294BAE3D3D}" srcOrd="2" destOrd="0" parTransId="{D2B7AB78-B30D-4F8B-9C1F-8A39CB0BE3E0}" sibTransId="{BD48D7A5-E27A-4D32-91F9-A04518BA5B2B}"/>
    <dgm:cxn modelId="{B272CD93-6277-4A41-AA98-AB76CA637A5F}" type="presOf" srcId="{72A1231E-BA08-4A15-AECD-8CD3D02C59AF}" destId="{958E9BC6-4B51-4D3E-8923-EBE3A2E9DFDA}" srcOrd="1" destOrd="0" presId="urn:microsoft.com/office/officeart/2005/8/layout/bProcess3"/>
    <dgm:cxn modelId="{8572BDAF-ECA8-461C-8354-9904576F79FA}" type="presOf" srcId="{8D869663-32A0-4920-92ED-C903D5A0BFD1}" destId="{D80F9D19-F6C2-44C3-BB38-3AD9001406A0}" srcOrd="0" destOrd="0" presId="urn:microsoft.com/office/officeart/2005/8/layout/bProcess3"/>
    <dgm:cxn modelId="{98AA60BD-9673-40ED-BC9B-D8DF1DE7BB99}" type="presOf" srcId="{763D415F-D48A-49BC-A927-34DBC8DD6642}" destId="{C7511A47-8C64-4186-84B8-0E26E620341E}" srcOrd="1" destOrd="0" presId="urn:microsoft.com/office/officeart/2005/8/layout/bProcess3"/>
    <dgm:cxn modelId="{F8B1CCC1-187C-4017-9D0E-E76D339FC3A8}" type="presOf" srcId="{8C3BCD1D-9DD2-4CA2-B89F-8F68ADFF1F95}" destId="{C0F1A805-A0C9-4BA2-B888-DF18BEF2F51F}" srcOrd="0" destOrd="0" presId="urn:microsoft.com/office/officeart/2005/8/layout/bProcess3"/>
    <dgm:cxn modelId="{F56CF7C4-9964-4825-B7D2-4E189BB94D58}" type="presOf" srcId="{39ED5267-506B-40E5-BC34-64294BAE3D3D}" destId="{B2F152E3-FF5F-49FC-9B64-BF82895A99E4}" srcOrd="0" destOrd="0" presId="urn:microsoft.com/office/officeart/2005/8/layout/bProcess3"/>
    <dgm:cxn modelId="{6123E0D0-2F81-4AEF-BB58-42C84D71553F}" type="presOf" srcId="{1FC7A260-7B61-45A1-BA2D-5CB9438DEF44}" destId="{9CDCF2B4-F0E1-4BA0-AF51-E2B1EB642F93}" srcOrd="0" destOrd="0" presId="urn:microsoft.com/office/officeart/2005/8/layout/bProcess3"/>
    <dgm:cxn modelId="{8AD59FD3-DCA1-4B63-830B-D984F4CC9A8C}" type="presOf" srcId="{3BFF6B99-39EA-41FA-8F59-FBA7CA08C9EF}" destId="{0A55D4C6-DFED-41E7-8B48-12F31548B495}" srcOrd="0" destOrd="0" presId="urn:microsoft.com/office/officeart/2005/8/layout/bProcess3"/>
    <dgm:cxn modelId="{EB5C7ED6-1757-46C9-85BB-ECA9EE35DD0A}" type="presOf" srcId="{3DC37947-8A50-4DE7-974F-4E2790594049}" destId="{0AB140CC-2CD7-47DB-BBEF-10F77A01ADEB}" srcOrd="0" destOrd="0" presId="urn:microsoft.com/office/officeart/2005/8/layout/bProcess3"/>
    <dgm:cxn modelId="{AFB9E6D9-8AEC-4B58-A480-22F1B3E28E1E}" type="presOf" srcId="{3BFF6B99-39EA-41FA-8F59-FBA7CA08C9EF}" destId="{807299FC-5421-435E-A9B1-7DC84DEB0918}" srcOrd="1" destOrd="0" presId="urn:microsoft.com/office/officeart/2005/8/layout/bProcess3"/>
    <dgm:cxn modelId="{4BEFEEDB-95BC-48FD-A108-2DEEEB569F1C}" type="presOf" srcId="{B6F50970-9C18-4BE0-8F01-0891F99736F1}" destId="{E9DBD38A-74CC-4EEA-AE0B-CDD409F31173}" srcOrd="0" destOrd="0" presId="urn:microsoft.com/office/officeart/2005/8/layout/bProcess3"/>
    <dgm:cxn modelId="{D9D369E1-1017-4D87-8242-187ED41C43AB}" type="presOf" srcId="{763D415F-D48A-49BC-A927-34DBC8DD6642}" destId="{E91139E7-6F53-443A-B2F0-454DE56A9F75}" srcOrd="0" destOrd="0" presId="urn:microsoft.com/office/officeart/2005/8/layout/bProcess3"/>
    <dgm:cxn modelId="{304C38E9-690C-4D53-AF90-23782B0E6A0B}" srcId="{8C3BCD1D-9DD2-4CA2-B89F-8F68ADFF1F95}" destId="{FF9CB39E-BD06-4FDB-92D2-F4517089EBC6}" srcOrd="3" destOrd="0" parTransId="{EDDCBE95-8B0C-4343-9923-50ABF737F530}" sibTransId="{763D415F-D48A-49BC-A927-34DBC8DD6642}"/>
    <dgm:cxn modelId="{91F400F5-7481-499A-85AA-0550D3BFCB95}" type="presOf" srcId="{BD48D7A5-E27A-4D32-91F9-A04518BA5B2B}" destId="{CF40BF22-2D36-455C-8AC6-613099F4EDC3}" srcOrd="1" destOrd="0" presId="urn:microsoft.com/office/officeart/2005/8/layout/bProcess3"/>
    <dgm:cxn modelId="{7A4541FC-78B4-4D97-864E-B4886A8BDACA}" type="presOf" srcId="{1700DCF9-3C0E-44E3-A6C2-6A6665EA4F2B}" destId="{4BAE614D-B56C-4E98-B201-FE751F8F1089}" srcOrd="0" destOrd="0" presId="urn:microsoft.com/office/officeart/2005/8/layout/bProcess3"/>
    <dgm:cxn modelId="{03260CB6-A71B-470A-A2D2-12603A8D846C}" type="presParOf" srcId="{C0F1A805-A0C9-4BA2-B888-DF18BEF2F51F}" destId="{9CDCF2B4-F0E1-4BA0-AF51-E2B1EB642F93}" srcOrd="0" destOrd="0" presId="urn:microsoft.com/office/officeart/2005/8/layout/bProcess3"/>
    <dgm:cxn modelId="{D39B4F23-AB3F-4E9A-9F0C-C0AD64F072A0}" type="presParOf" srcId="{C0F1A805-A0C9-4BA2-B888-DF18BEF2F51F}" destId="{0A55D4C6-DFED-41E7-8B48-12F31548B495}" srcOrd="1" destOrd="0" presId="urn:microsoft.com/office/officeart/2005/8/layout/bProcess3"/>
    <dgm:cxn modelId="{E2F7ACD5-3EE5-4547-965F-A450B22D3281}" type="presParOf" srcId="{0A55D4C6-DFED-41E7-8B48-12F31548B495}" destId="{807299FC-5421-435E-A9B1-7DC84DEB0918}" srcOrd="0" destOrd="0" presId="urn:microsoft.com/office/officeart/2005/8/layout/bProcess3"/>
    <dgm:cxn modelId="{94520A44-92C7-440D-A82F-8A511C9B2DA3}" type="presParOf" srcId="{C0F1A805-A0C9-4BA2-B888-DF18BEF2F51F}" destId="{4BAE614D-B56C-4E98-B201-FE751F8F1089}" srcOrd="2" destOrd="0" presId="urn:microsoft.com/office/officeart/2005/8/layout/bProcess3"/>
    <dgm:cxn modelId="{5CCFF241-D894-4363-BB23-A52E55FFF03B}" type="presParOf" srcId="{C0F1A805-A0C9-4BA2-B888-DF18BEF2F51F}" destId="{9320A453-18D4-441B-AD6F-D1C4FD8493EA}" srcOrd="3" destOrd="0" presId="urn:microsoft.com/office/officeart/2005/8/layout/bProcess3"/>
    <dgm:cxn modelId="{90AE355B-15AF-4AB0-836E-74C132FE14F0}" type="presParOf" srcId="{9320A453-18D4-441B-AD6F-D1C4FD8493EA}" destId="{CE0CF6F3-E42E-4F39-84EC-474FFCEBC7C0}" srcOrd="0" destOrd="0" presId="urn:microsoft.com/office/officeart/2005/8/layout/bProcess3"/>
    <dgm:cxn modelId="{A2C333D6-D15C-45C4-B357-E4E98F160976}" type="presParOf" srcId="{C0F1A805-A0C9-4BA2-B888-DF18BEF2F51F}" destId="{B2F152E3-FF5F-49FC-9B64-BF82895A99E4}" srcOrd="4" destOrd="0" presId="urn:microsoft.com/office/officeart/2005/8/layout/bProcess3"/>
    <dgm:cxn modelId="{F7F0D9E5-3FE7-4C5E-AA41-29F34B9E3A1A}" type="presParOf" srcId="{C0F1A805-A0C9-4BA2-B888-DF18BEF2F51F}" destId="{DEC63128-C5C9-4C92-8B7A-4BE830DD1911}" srcOrd="5" destOrd="0" presId="urn:microsoft.com/office/officeart/2005/8/layout/bProcess3"/>
    <dgm:cxn modelId="{AB6E68AD-07F4-4D89-AF82-9F53A2DD0079}" type="presParOf" srcId="{DEC63128-C5C9-4C92-8B7A-4BE830DD1911}" destId="{CF40BF22-2D36-455C-8AC6-613099F4EDC3}" srcOrd="0" destOrd="0" presId="urn:microsoft.com/office/officeart/2005/8/layout/bProcess3"/>
    <dgm:cxn modelId="{73C4D425-C5AC-40F0-919F-FBB212160AEC}" type="presParOf" srcId="{C0F1A805-A0C9-4BA2-B888-DF18BEF2F51F}" destId="{6B3BFE4A-1D95-4BA3-A775-AA9770A99605}" srcOrd="6" destOrd="0" presId="urn:microsoft.com/office/officeart/2005/8/layout/bProcess3"/>
    <dgm:cxn modelId="{88632141-1E09-478E-A1CB-4C7FCB304238}" type="presParOf" srcId="{C0F1A805-A0C9-4BA2-B888-DF18BEF2F51F}" destId="{E91139E7-6F53-443A-B2F0-454DE56A9F75}" srcOrd="7" destOrd="0" presId="urn:microsoft.com/office/officeart/2005/8/layout/bProcess3"/>
    <dgm:cxn modelId="{3E6DA53B-1441-4EF6-8417-E6FF17F9AC40}" type="presParOf" srcId="{E91139E7-6F53-443A-B2F0-454DE56A9F75}" destId="{C7511A47-8C64-4186-84B8-0E26E620341E}" srcOrd="0" destOrd="0" presId="urn:microsoft.com/office/officeart/2005/8/layout/bProcess3"/>
    <dgm:cxn modelId="{A4C25B3B-CAE5-496F-8C29-B9EDD5861AD6}" type="presParOf" srcId="{C0F1A805-A0C9-4BA2-B888-DF18BEF2F51F}" destId="{D80F9D19-F6C2-44C3-BB38-3AD9001406A0}" srcOrd="8" destOrd="0" presId="urn:microsoft.com/office/officeart/2005/8/layout/bProcess3"/>
    <dgm:cxn modelId="{25F90789-5274-4E0E-BA1B-7F708350050C}" type="presParOf" srcId="{C0F1A805-A0C9-4BA2-B888-DF18BEF2F51F}" destId="{2DABE0A7-7C40-4417-92F2-802D73FC2FB2}" srcOrd="9" destOrd="0" presId="urn:microsoft.com/office/officeart/2005/8/layout/bProcess3"/>
    <dgm:cxn modelId="{CAC532DC-BF21-4B92-A522-53DCB7DB6F75}" type="presParOf" srcId="{2DABE0A7-7C40-4417-92F2-802D73FC2FB2}" destId="{A7AD34F6-1E20-496D-9585-8E3524330C65}" srcOrd="0" destOrd="0" presId="urn:microsoft.com/office/officeart/2005/8/layout/bProcess3"/>
    <dgm:cxn modelId="{9EC89868-3A73-4269-B83A-D00545FDDCAB}" type="presParOf" srcId="{C0F1A805-A0C9-4BA2-B888-DF18BEF2F51F}" destId="{E9DBD38A-74CC-4EEA-AE0B-CDD409F31173}" srcOrd="10" destOrd="0" presId="urn:microsoft.com/office/officeart/2005/8/layout/bProcess3"/>
    <dgm:cxn modelId="{A280D55C-49E7-4654-99E0-96E7328334DA}" type="presParOf" srcId="{C0F1A805-A0C9-4BA2-B888-DF18BEF2F51F}" destId="{7D2763E6-3D86-432E-8B18-8A1DA76DB752}" srcOrd="11" destOrd="0" presId="urn:microsoft.com/office/officeart/2005/8/layout/bProcess3"/>
    <dgm:cxn modelId="{E9E2541F-B2D7-4B45-9EFC-D868D9ECBABD}" type="presParOf" srcId="{7D2763E6-3D86-432E-8B18-8A1DA76DB752}" destId="{958E9BC6-4B51-4D3E-8923-EBE3A2E9DFDA}" srcOrd="0" destOrd="0" presId="urn:microsoft.com/office/officeart/2005/8/layout/bProcess3"/>
    <dgm:cxn modelId="{48FBB9A2-E88A-4266-A88A-D0B13528A306}" type="presParOf" srcId="{C0F1A805-A0C9-4BA2-B888-DF18BEF2F51F}" destId="{1EAB50BC-A3E3-4542-BDC2-1C81697AED37}" srcOrd="12" destOrd="0" presId="urn:microsoft.com/office/officeart/2005/8/layout/bProcess3"/>
    <dgm:cxn modelId="{365EF3C2-EE95-425F-B3C8-4C8C9F55DE2B}" type="presParOf" srcId="{C0F1A805-A0C9-4BA2-B888-DF18BEF2F51F}" destId="{BAC69406-82C6-4DEA-BE18-DD1F2178B255}" srcOrd="13" destOrd="0" presId="urn:microsoft.com/office/officeart/2005/8/layout/bProcess3"/>
    <dgm:cxn modelId="{A00DB606-BFAC-45F0-9618-898A32A007CA}" type="presParOf" srcId="{BAC69406-82C6-4DEA-BE18-DD1F2178B255}" destId="{20DC74E0-913A-4DC6-857D-7941B9F9597F}" srcOrd="0" destOrd="0" presId="urn:microsoft.com/office/officeart/2005/8/layout/bProcess3"/>
    <dgm:cxn modelId="{DABFB898-06ED-44CC-900D-AB4A64E25A81}" type="presParOf" srcId="{C0F1A805-A0C9-4BA2-B888-DF18BEF2F51F}" destId="{0AB140CC-2CD7-47DB-BBEF-10F77A01ADEB}"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DECD3-0481-4D11-AA6A-7619A9E029C0}">
      <dsp:nvSpPr>
        <dsp:cNvPr id="0" name=""/>
        <dsp:cNvSpPr/>
      </dsp:nvSpPr>
      <dsp:spPr>
        <a:xfrm rot="5400000">
          <a:off x="-253307" y="256417"/>
          <a:ext cx="1688715" cy="118210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1</a:t>
          </a:r>
        </a:p>
      </dsp:txBody>
      <dsp:txXfrm rot="-5400000">
        <a:off x="1" y="594159"/>
        <a:ext cx="1182100" cy="506615"/>
      </dsp:txXfrm>
    </dsp:sp>
    <dsp:sp modelId="{9700C91B-6EC8-443E-B687-CB4B97296B16}">
      <dsp:nvSpPr>
        <dsp:cNvPr id="0" name=""/>
        <dsp:cNvSpPr/>
      </dsp:nvSpPr>
      <dsp:spPr>
        <a:xfrm rot="5400000">
          <a:off x="3532509" y="-2347298"/>
          <a:ext cx="1097665" cy="579848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Reconcile Prior Year Contract</a:t>
          </a:r>
        </a:p>
      </dsp:txBody>
      <dsp:txXfrm rot="-5400000">
        <a:off x="1182101" y="56694"/>
        <a:ext cx="5744898" cy="990497"/>
      </dsp:txXfrm>
    </dsp:sp>
    <dsp:sp modelId="{5C672B31-E8DD-4517-8A0F-D7449B827BC4}">
      <dsp:nvSpPr>
        <dsp:cNvPr id="0" name=""/>
        <dsp:cNvSpPr/>
      </dsp:nvSpPr>
      <dsp:spPr>
        <a:xfrm rot="5400000">
          <a:off x="-253307" y="1752099"/>
          <a:ext cx="1688715" cy="118210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2</a:t>
          </a:r>
        </a:p>
      </dsp:txBody>
      <dsp:txXfrm rot="-5400000">
        <a:off x="1" y="2089841"/>
        <a:ext cx="1182100" cy="506615"/>
      </dsp:txXfrm>
    </dsp:sp>
    <dsp:sp modelId="{294A08AE-1D7B-4F40-A9D0-0736A6423CAC}">
      <dsp:nvSpPr>
        <dsp:cNvPr id="0" name=""/>
        <dsp:cNvSpPr/>
      </dsp:nvSpPr>
      <dsp:spPr>
        <a:xfrm rot="5400000">
          <a:off x="3532509" y="-851616"/>
          <a:ext cx="1097665" cy="579848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Current year contract executed </a:t>
          </a:r>
          <a:r>
            <a:rPr lang="en-US" sz="2400" u="sng" kern="1200" dirty="0"/>
            <a:t>AND</a:t>
          </a:r>
          <a:r>
            <a:rPr lang="en-US" sz="2400" kern="1200" dirty="0"/>
            <a:t> a certified copy delivered to Comptroller’s Office </a:t>
          </a:r>
        </a:p>
      </dsp:txBody>
      <dsp:txXfrm rot="-5400000">
        <a:off x="1182101" y="1552376"/>
        <a:ext cx="5744898" cy="990497"/>
      </dsp:txXfrm>
    </dsp:sp>
    <dsp:sp modelId="{D98D67A8-CE03-4388-9EF3-DD5C02B39F69}">
      <dsp:nvSpPr>
        <dsp:cNvPr id="0" name=""/>
        <dsp:cNvSpPr/>
      </dsp:nvSpPr>
      <dsp:spPr>
        <a:xfrm rot="5400000">
          <a:off x="-253307" y="3247781"/>
          <a:ext cx="1688715" cy="118210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3</a:t>
          </a:r>
        </a:p>
      </dsp:txBody>
      <dsp:txXfrm rot="-5400000">
        <a:off x="1" y="3585523"/>
        <a:ext cx="1182100" cy="506615"/>
      </dsp:txXfrm>
    </dsp:sp>
    <dsp:sp modelId="{0636C56A-71F1-4D72-8FBB-F4ED1662F0E5}">
      <dsp:nvSpPr>
        <dsp:cNvPr id="0" name=""/>
        <dsp:cNvSpPr/>
      </dsp:nvSpPr>
      <dsp:spPr>
        <a:xfrm rot="5400000">
          <a:off x="3532509" y="644066"/>
          <a:ext cx="1097665" cy="579848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Submit completed voucher to Dept. for Comptroller Claims approval </a:t>
          </a:r>
        </a:p>
      </dsp:txBody>
      <dsp:txXfrm rot="-5400000">
        <a:off x="1182101" y="3048058"/>
        <a:ext cx="5744898" cy="990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23D4E-363B-44F0-86EA-2A1D20531A89}">
      <dsp:nvSpPr>
        <dsp:cNvPr id="0" name=""/>
        <dsp:cNvSpPr/>
      </dsp:nvSpPr>
      <dsp:spPr>
        <a:xfrm>
          <a:off x="0" y="3881344"/>
          <a:ext cx="7361582" cy="12739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3. Treasurer’s (payment)</a:t>
          </a:r>
        </a:p>
      </dsp:txBody>
      <dsp:txXfrm>
        <a:off x="0" y="3881344"/>
        <a:ext cx="7361582" cy="687929"/>
      </dsp:txXfrm>
    </dsp:sp>
    <dsp:sp modelId="{2DB5A18A-A7AE-45FF-B842-237A32A6B15F}">
      <dsp:nvSpPr>
        <dsp:cNvPr id="0" name=""/>
        <dsp:cNvSpPr/>
      </dsp:nvSpPr>
      <dsp:spPr>
        <a:xfrm>
          <a:off x="0" y="4543795"/>
          <a:ext cx="3680790" cy="58601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Approval received electronically by Treasurer’s Department, either prior to close of business on Monday or Wednesday.</a:t>
          </a:r>
        </a:p>
      </dsp:txBody>
      <dsp:txXfrm>
        <a:off x="0" y="4543795"/>
        <a:ext cx="3680790" cy="586014"/>
      </dsp:txXfrm>
    </dsp:sp>
    <dsp:sp modelId="{D0BBCD5C-5075-46EC-9A39-B965172C85A5}">
      <dsp:nvSpPr>
        <dsp:cNvPr id="0" name=""/>
        <dsp:cNvSpPr/>
      </dsp:nvSpPr>
      <dsp:spPr>
        <a:xfrm>
          <a:off x="3680791" y="4543795"/>
          <a:ext cx="3680790" cy="58601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For all claims approved prior to close of business on Monday, payment is made Wednesday, for Wednesday, payment made on Friday.</a:t>
          </a:r>
        </a:p>
      </dsp:txBody>
      <dsp:txXfrm>
        <a:off x="3680791" y="4543795"/>
        <a:ext cx="3680790" cy="586014"/>
      </dsp:txXfrm>
    </dsp:sp>
    <dsp:sp modelId="{2D9E0423-A8CB-4D06-92BE-E2D7AD2D8588}">
      <dsp:nvSpPr>
        <dsp:cNvPr id="0" name=""/>
        <dsp:cNvSpPr/>
      </dsp:nvSpPr>
      <dsp:spPr>
        <a:xfrm rot="10800000">
          <a:off x="0" y="1941128"/>
          <a:ext cx="7361582" cy="195932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2. Comptroller Claims (audit &amp; approval)</a:t>
          </a:r>
        </a:p>
      </dsp:txBody>
      <dsp:txXfrm rot="-10800000">
        <a:off x="0" y="1941128"/>
        <a:ext cx="7361582" cy="687723"/>
      </dsp:txXfrm>
    </dsp:sp>
    <dsp:sp modelId="{DF8050A8-3B87-43E8-B0DB-212C9EBA4D78}">
      <dsp:nvSpPr>
        <dsp:cNvPr id="0" name=""/>
        <dsp:cNvSpPr/>
      </dsp:nvSpPr>
      <dsp:spPr>
        <a:xfrm>
          <a:off x="0" y="2628851"/>
          <a:ext cx="3680790" cy="5858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Level 1: Claim is audited by dedicated non-profit team, and, if documentation is satisfactory, approved.</a:t>
          </a:r>
        </a:p>
      </dsp:txBody>
      <dsp:txXfrm>
        <a:off x="0" y="2628851"/>
        <a:ext cx="3680790" cy="585838"/>
      </dsp:txXfrm>
    </dsp:sp>
    <dsp:sp modelId="{C01F7139-517A-42EF-BD6F-4CF1F37F5E11}">
      <dsp:nvSpPr>
        <dsp:cNvPr id="0" name=""/>
        <dsp:cNvSpPr/>
      </dsp:nvSpPr>
      <dsp:spPr>
        <a:xfrm>
          <a:off x="3680791" y="2628851"/>
          <a:ext cx="3680790" cy="5858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Level 2: If claim is over $100k, it requires audit by a supervisor prior to final approval.</a:t>
          </a:r>
        </a:p>
      </dsp:txBody>
      <dsp:txXfrm>
        <a:off x="3680791" y="2628851"/>
        <a:ext cx="3680790" cy="585838"/>
      </dsp:txXfrm>
    </dsp:sp>
    <dsp:sp modelId="{8DFA19FA-85D9-43E4-829F-7E6B2E448E69}">
      <dsp:nvSpPr>
        <dsp:cNvPr id="0" name=""/>
        <dsp:cNvSpPr/>
      </dsp:nvSpPr>
      <dsp:spPr>
        <a:xfrm rot="10800000">
          <a:off x="0" y="911"/>
          <a:ext cx="7361582" cy="195932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1. Department (authorization)</a:t>
          </a:r>
        </a:p>
      </dsp:txBody>
      <dsp:txXfrm rot="-10800000">
        <a:off x="0" y="911"/>
        <a:ext cx="7361582" cy="687723"/>
      </dsp:txXfrm>
    </dsp:sp>
    <dsp:sp modelId="{56D8DE39-0CDC-4435-B194-07B00E0BF3C7}">
      <dsp:nvSpPr>
        <dsp:cNvPr id="0" name=""/>
        <dsp:cNvSpPr/>
      </dsp:nvSpPr>
      <dsp:spPr>
        <a:xfrm>
          <a:off x="0" y="688634"/>
          <a:ext cx="3680790" cy="5858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Level 1: Claim is assembled and certified by department recommending payment.</a:t>
          </a:r>
        </a:p>
      </dsp:txBody>
      <dsp:txXfrm>
        <a:off x="0" y="688634"/>
        <a:ext cx="3680790" cy="585838"/>
      </dsp:txXfrm>
    </dsp:sp>
    <dsp:sp modelId="{2BEBA7F5-6F6D-46EB-BA42-94C45F2C4428}">
      <dsp:nvSpPr>
        <dsp:cNvPr id="0" name=""/>
        <dsp:cNvSpPr/>
      </dsp:nvSpPr>
      <dsp:spPr>
        <a:xfrm>
          <a:off x="3680791" y="688634"/>
          <a:ext cx="3680790" cy="5858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Level 2: Claim Receives Supervisory Review prior to submission to Comptroller’s for Audit.</a:t>
          </a:r>
        </a:p>
      </dsp:txBody>
      <dsp:txXfrm>
        <a:off x="3680791" y="688634"/>
        <a:ext cx="3680790" cy="5858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518E7-A44B-4CB9-97C7-8053EB4E989E}">
      <dsp:nvSpPr>
        <dsp:cNvPr id="0" name=""/>
        <dsp:cNvSpPr/>
      </dsp:nvSpPr>
      <dsp:spPr>
        <a:xfrm>
          <a:off x="1793937" y="1920030"/>
          <a:ext cx="1254062" cy="111969"/>
        </a:xfrm>
        <a:custGeom>
          <a:avLst/>
          <a:gdLst/>
          <a:ahLst/>
          <a:cxnLst/>
          <a:rect l="0" t="0" r="0" b="0"/>
          <a:pathLst>
            <a:path>
              <a:moveTo>
                <a:pt x="0" y="111969"/>
              </a:moveTo>
              <a:lnTo>
                <a:pt x="1254062" y="111969"/>
              </a:lnTo>
              <a:lnTo>
                <a:pt x="125406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9E24D-1339-45B7-9253-EE3D1EC08DB0}">
      <dsp:nvSpPr>
        <dsp:cNvPr id="0" name=""/>
        <dsp:cNvSpPr/>
      </dsp:nvSpPr>
      <dsp:spPr>
        <a:xfrm>
          <a:off x="1793937" y="2032000"/>
          <a:ext cx="2508125" cy="770352"/>
        </a:xfrm>
        <a:custGeom>
          <a:avLst/>
          <a:gdLst/>
          <a:ahLst/>
          <a:cxnLst/>
          <a:rect l="0" t="0" r="0" b="0"/>
          <a:pathLst>
            <a:path>
              <a:moveTo>
                <a:pt x="0" y="0"/>
              </a:moveTo>
              <a:lnTo>
                <a:pt x="2328974" y="0"/>
              </a:lnTo>
              <a:lnTo>
                <a:pt x="2328974" y="770352"/>
              </a:lnTo>
              <a:lnTo>
                <a:pt x="2508125" y="77035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7DE1F-8260-43AE-81E4-B817F11D3688}">
      <dsp:nvSpPr>
        <dsp:cNvPr id="0" name=""/>
        <dsp:cNvSpPr/>
      </dsp:nvSpPr>
      <dsp:spPr>
        <a:xfrm>
          <a:off x="1793937" y="1986280"/>
          <a:ext cx="2508125" cy="91440"/>
        </a:xfrm>
        <a:custGeom>
          <a:avLst/>
          <a:gdLst/>
          <a:ahLst/>
          <a:cxnLst/>
          <a:rect l="0" t="0" r="0" b="0"/>
          <a:pathLst>
            <a:path>
              <a:moveTo>
                <a:pt x="0" y="45720"/>
              </a:moveTo>
              <a:lnTo>
                <a:pt x="2508125" y="457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D9951-5AC6-4D1C-BA1D-E41A0389325F}">
      <dsp:nvSpPr>
        <dsp:cNvPr id="0" name=""/>
        <dsp:cNvSpPr/>
      </dsp:nvSpPr>
      <dsp:spPr>
        <a:xfrm>
          <a:off x="1793937" y="1261647"/>
          <a:ext cx="2508125" cy="770352"/>
        </a:xfrm>
        <a:custGeom>
          <a:avLst/>
          <a:gdLst/>
          <a:ahLst/>
          <a:cxnLst/>
          <a:rect l="0" t="0" r="0" b="0"/>
          <a:pathLst>
            <a:path>
              <a:moveTo>
                <a:pt x="0" y="770352"/>
              </a:moveTo>
              <a:lnTo>
                <a:pt x="2328974" y="770352"/>
              </a:lnTo>
              <a:lnTo>
                <a:pt x="2328974" y="0"/>
              </a:lnTo>
              <a:lnTo>
                <a:pt x="2508125"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F0F090-084B-4E14-8885-D4D38A0CB92B}">
      <dsp:nvSpPr>
        <dsp:cNvPr id="0" name=""/>
        <dsp:cNvSpPr/>
      </dsp:nvSpPr>
      <dsp:spPr>
        <a:xfrm>
          <a:off x="2418" y="1758793"/>
          <a:ext cx="1791518" cy="5464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Auditing</a:t>
          </a:r>
          <a:r>
            <a:rPr lang="en-US" sz="2000" kern="1200" baseline="0" dirty="0"/>
            <a:t> Asst. IV</a:t>
          </a:r>
          <a:endParaRPr lang="en-US" sz="2000" kern="1200" dirty="0"/>
        </a:p>
      </dsp:txBody>
      <dsp:txXfrm>
        <a:off x="2418" y="1758793"/>
        <a:ext cx="1791518" cy="546413"/>
      </dsp:txXfrm>
    </dsp:sp>
    <dsp:sp modelId="{25B6C7A8-20CD-4214-8215-28336FC0D262}">
      <dsp:nvSpPr>
        <dsp:cNvPr id="0" name=""/>
        <dsp:cNvSpPr/>
      </dsp:nvSpPr>
      <dsp:spPr>
        <a:xfrm>
          <a:off x="4302062" y="988440"/>
          <a:ext cx="1791518" cy="5464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Auditing Asst. III</a:t>
          </a:r>
        </a:p>
      </dsp:txBody>
      <dsp:txXfrm>
        <a:off x="4302062" y="988440"/>
        <a:ext cx="1791518" cy="546413"/>
      </dsp:txXfrm>
    </dsp:sp>
    <dsp:sp modelId="{18DB578F-C6C6-4477-BC81-6864F2096C91}">
      <dsp:nvSpPr>
        <dsp:cNvPr id="0" name=""/>
        <dsp:cNvSpPr/>
      </dsp:nvSpPr>
      <dsp:spPr>
        <a:xfrm>
          <a:off x="4302062" y="1758793"/>
          <a:ext cx="1791518" cy="5464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Auditing Asst. II</a:t>
          </a:r>
        </a:p>
      </dsp:txBody>
      <dsp:txXfrm>
        <a:off x="4302062" y="1758793"/>
        <a:ext cx="1791518" cy="546413"/>
      </dsp:txXfrm>
    </dsp:sp>
    <dsp:sp modelId="{590A6D08-9028-4FD3-8BA2-6B4452431D6C}">
      <dsp:nvSpPr>
        <dsp:cNvPr id="0" name=""/>
        <dsp:cNvSpPr/>
      </dsp:nvSpPr>
      <dsp:spPr>
        <a:xfrm>
          <a:off x="4302062" y="2529146"/>
          <a:ext cx="1791518" cy="5464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Auditing Asst. II</a:t>
          </a:r>
        </a:p>
      </dsp:txBody>
      <dsp:txXfrm>
        <a:off x="4302062" y="2529146"/>
        <a:ext cx="1791518" cy="546413"/>
      </dsp:txXfrm>
    </dsp:sp>
    <dsp:sp modelId="{5131EB0B-A6B7-4B88-A1AD-72F56748BE1E}">
      <dsp:nvSpPr>
        <dsp:cNvPr id="0" name=""/>
        <dsp:cNvSpPr/>
      </dsp:nvSpPr>
      <dsp:spPr>
        <a:xfrm>
          <a:off x="2152240" y="1373616"/>
          <a:ext cx="1791518" cy="5464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Auditing Asst. II (flex)</a:t>
          </a:r>
        </a:p>
      </dsp:txBody>
      <dsp:txXfrm>
        <a:off x="2152240" y="1373616"/>
        <a:ext cx="1791518" cy="546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5D4C6-DFED-41E7-8B48-12F31548B495}">
      <dsp:nvSpPr>
        <dsp:cNvPr id="0" name=""/>
        <dsp:cNvSpPr/>
      </dsp:nvSpPr>
      <dsp:spPr>
        <a:xfrm>
          <a:off x="1762021" y="526186"/>
          <a:ext cx="374004" cy="91440"/>
        </a:xfrm>
        <a:custGeom>
          <a:avLst/>
          <a:gdLst/>
          <a:ahLst/>
          <a:cxnLst/>
          <a:rect l="0" t="0" r="0" b="0"/>
          <a:pathLst>
            <a:path>
              <a:moveTo>
                <a:pt x="0" y="45720"/>
              </a:moveTo>
              <a:lnTo>
                <a:pt x="374004" y="45720"/>
              </a:lnTo>
            </a:path>
          </a:pathLst>
        </a:custGeom>
        <a:noFill/>
        <a:ln w="100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8908" y="569883"/>
        <a:ext cx="20230" cy="4046"/>
      </dsp:txXfrm>
    </dsp:sp>
    <dsp:sp modelId="{9CDCF2B4-F0E1-4BA0-AF51-E2B1EB642F93}">
      <dsp:nvSpPr>
        <dsp:cNvPr id="0" name=""/>
        <dsp:cNvSpPr/>
      </dsp:nvSpPr>
      <dsp:spPr>
        <a:xfrm>
          <a:off x="4673" y="44162"/>
          <a:ext cx="1759148" cy="1055489"/>
        </a:xfrm>
        <a:prstGeom prst="rect">
          <a:avLst/>
        </a:prstGeom>
        <a:solidFill>
          <a:schemeClr val="lt1"/>
        </a:solidFill>
        <a:ln w="1905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Vendor submits Claim</a:t>
          </a:r>
        </a:p>
      </dsp:txBody>
      <dsp:txXfrm>
        <a:off x="4673" y="44162"/>
        <a:ext cx="1759148" cy="1055489"/>
      </dsp:txXfrm>
    </dsp:sp>
    <dsp:sp modelId="{9320A453-18D4-441B-AD6F-D1C4FD8493EA}">
      <dsp:nvSpPr>
        <dsp:cNvPr id="0" name=""/>
        <dsp:cNvSpPr/>
      </dsp:nvSpPr>
      <dsp:spPr>
        <a:xfrm>
          <a:off x="3925774" y="526186"/>
          <a:ext cx="374004" cy="91440"/>
        </a:xfrm>
        <a:custGeom>
          <a:avLst/>
          <a:gdLst/>
          <a:ahLst/>
          <a:cxnLst/>
          <a:rect l="0" t="0" r="0" b="0"/>
          <a:pathLst>
            <a:path>
              <a:moveTo>
                <a:pt x="0" y="45720"/>
              </a:moveTo>
              <a:lnTo>
                <a:pt x="374004" y="45720"/>
              </a:lnTo>
            </a:path>
          </a:pathLst>
        </a:custGeom>
        <a:noFill/>
        <a:ln w="100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2661" y="569883"/>
        <a:ext cx="20230" cy="4046"/>
      </dsp:txXfrm>
    </dsp:sp>
    <dsp:sp modelId="{4BAE614D-B56C-4E98-B201-FE751F8F1089}">
      <dsp:nvSpPr>
        <dsp:cNvPr id="0" name=""/>
        <dsp:cNvSpPr/>
      </dsp:nvSpPr>
      <dsp:spPr>
        <a:xfrm>
          <a:off x="2168425" y="44162"/>
          <a:ext cx="1759148" cy="1055489"/>
        </a:xfrm>
        <a:prstGeom prst="rect">
          <a:avLst/>
        </a:prstGeom>
        <a:solidFill>
          <a:schemeClr val="lt1"/>
        </a:solidFill>
        <a:ln w="1905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Originating</a:t>
          </a:r>
        </a:p>
        <a:p>
          <a:pPr marL="0" lvl="0" indent="0" algn="ctr" defTabSz="711200">
            <a:lnSpc>
              <a:spcPct val="90000"/>
            </a:lnSpc>
            <a:spcBef>
              <a:spcPct val="0"/>
            </a:spcBef>
            <a:spcAft>
              <a:spcPct val="35000"/>
            </a:spcAft>
            <a:buNone/>
          </a:pPr>
          <a:r>
            <a:rPr lang="en-US" sz="1600" kern="1200" dirty="0"/>
            <a:t>Department</a:t>
          </a:r>
        </a:p>
      </dsp:txBody>
      <dsp:txXfrm>
        <a:off x="2168425" y="44162"/>
        <a:ext cx="1759148" cy="1055489"/>
      </dsp:txXfrm>
    </dsp:sp>
    <dsp:sp modelId="{DEC63128-C5C9-4C92-8B7A-4BE830DD1911}">
      <dsp:nvSpPr>
        <dsp:cNvPr id="0" name=""/>
        <dsp:cNvSpPr/>
      </dsp:nvSpPr>
      <dsp:spPr>
        <a:xfrm>
          <a:off x="884247" y="1097851"/>
          <a:ext cx="4327505" cy="374004"/>
        </a:xfrm>
        <a:custGeom>
          <a:avLst/>
          <a:gdLst/>
          <a:ahLst/>
          <a:cxnLst/>
          <a:rect l="0" t="0" r="0" b="0"/>
          <a:pathLst>
            <a:path>
              <a:moveTo>
                <a:pt x="4327505" y="0"/>
              </a:moveTo>
              <a:lnTo>
                <a:pt x="4327505" y="204102"/>
              </a:lnTo>
              <a:lnTo>
                <a:pt x="0" y="204102"/>
              </a:lnTo>
              <a:lnTo>
                <a:pt x="0" y="374004"/>
              </a:lnTo>
            </a:path>
          </a:pathLst>
        </a:custGeom>
        <a:noFill/>
        <a:ln w="100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9340" y="1282830"/>
        <a:ext cx="217318" cy="4046"/>
      </dsp:txXfrm>
    </dsp:sp>
    <dsp:sp modelId="{B2F152E3-FF5F-49FC-9B64-BF82895A99E4}">
      <dsp:nvSpPr>
        <dsp:cNvPr id="0" name=""/>
        <dsp:cNvSpPr/>
      </dsp:nvSpPr>
      <dsp:spPr>
        <a:xfrm>
          <a:off x="4332178" y="44162"/>
          <a:ext cx="1759148" cy="1055489"/>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Comptroller</a:t>
          </a:r>
        </a:p>
        <a:p>
          <a:pPr marL="0" lvl="0" indent="0" algn="ctr" defTabSz="711200">
            <a:lnSpc>
              <a:spcPct val="90000"/>
            </a:lnSpc>
            <a:spcBef>
              <a:spcPct val="0"/>
            </a:spcBef>
            <a:spcAft>
              <a:spcPct val="35000"/>
            </a:spcAft>
            <a:buNone/>
          </a:pPr>
          <a:r>
            <a:rPr lang="en-US" sz="1600" kern="1200" dirty="0"/>
            <a:t>Vendor Claims</a:t>
          </a:r>
        </a:p>
        <a:p>
          <a:pPr marL="0" lvl="0" indent="0" algn="ctr" defTabSz="711200">
            <a:lnSpc>
              <a:spcPct val="90000"/>
            </a:lnSpc>
            <a:spcBef>
              <a:spcPct val="0"/>
            </a:spcBef>
            <a:spcAft>
              <a:spcPct val="35000"/>
            </a:spcAft>
            <a:buNone/>
          </a:pPr>
          <a:r>
            <a:rPr lang="en-US" sz="1600" kern="1200" dirty="0"/>
            <a:t>Auditor</a:t>
          </a:r>
        </a:p>
      </dsp:txBody>
      <dsp:txXfrm>
        <a:off x="4332178" y="44162"/>
        <a:ext cx="1759148" cy="1055489"/>
      </dsp:txXfrm>
    </dsp:sp>
    <dsp:sp modelId="{E91139E7-6F53-443A-B2F0-454DE56A9F75}">
      <dsp:nvSpPr>
        <dsp:cNvPr id="0" name=""/>
        <dsp:cNvSpPr/>
      </dsp:nvSpPr>
      <dsp:spPr>
        <a:xfrm>
          <a:off x="1762021" y="1986280"/>
          <a:ext cx="374004" cy="91440"/>
        </a:xfrm>
        <a:custGeom>
          <a:avLst/>
          <a:gdLst/>
          <a:ahLst/>
          <a:cxnLst/>
          <a:rect l="0" t="0" r="0" b="0"/>
          <a:pathLst>
            <a:path>
              <a:moveTo>
                <a:pt x="0" y="45720"/>
              </a:moveTo>
              <a:lnTo>
                <a:pt x="374004" y="45720"/>
              </a:lnTo>
            </a:path>
          </a:pathLst>
        </a:custGeom>
        <a:noFill/>
        <a:ln w="100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8908" y="2029976"/>
        <a:ext cx="20230" cy="4046"/>
      </dsp:txXfrm>
    </dsp:sp>
    <dsp:sp modelId="{6B3BFE4A-1D95-4BA3-A775-AA9770A99605}">
      <dsp:nvSpPr>
        <dsp:cNvPr id="0" name=""/>
        <dsp:cNvSpPr/>
      </dsp:nvSpPr>
      <dsp:spPr>
        <a:xfrm>
          <a:off x="4673" y="1504255"/>
          <a:ext cx="1759148" cy="1055489"/>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Comptroller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Vendor Claims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Supervisor</a:t>
          </a:r>
        </a:p>
      </dsp:txBody>
      <dsp:txXfrm>
        <a:off x="4673" y="1504255"/>
        <a:ext cx="1759148" cy="1055489"/>
      </dsp:txXfrm>
    </dsp:sp>
    <dsp:sp modelId="{2DABE0A7-7C40-4417-92F2-802D73FC2FB2}">
      <dsp:nvSpPr>
        <dsp:cNvPr id="0" name=""/>
        <dsp:cNvSpPr/>
      </dsp:nvSpPr>
      <dsp:spPr>
        <a:xfrm>
          <a:off x="3925774" y="1986280"/>
          <a:ext cx="374004" cy="91440"/>
        </a:xfrm>
        <a:custGeom>
          <a:avLst/>
          <a:gdLst/>
          <a:ahLst/>
          <a:cxnLst/>
          <a:rect l="0" t="0" r="0" b="0"/>
          <a:pathLst>
            <a:path>
              <a:moveTo>
                <a:pt x="0" y="45720"/>
              </a:moveTo>
              <a:lnTo>
                <a:pt x="374004" y="45720"/>
              </a:lnTo>
            </a:path>
          </a:pathLst>
        </a:custGeom>
        <a:noFill/>
        <a:ln w="100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2661" y="2029976"/>
        <a:ext cx="20230" cy="4046"/>
      </dsp:txXfrm>
    </dsp:sp>
    <dsp:sp modelId="{D80F9D19-F6C2-44C3-BB38-3AD9001406A0}">
      <dsp:nvSpPr>
        <dsp:cNvPr id="0" name=""/>
        <dsp:cNvSpPr/>
      </dsp:nvSpPr>
      <dsp:spPr>
        <a:xfrm>
          <a:off x="2168425" y="1504255"/>
          <a:ext cx="1759148" cy="1055489"/>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914400">
            <a:lnSpc>
              <a:spcPct val="100000"/>
            </a:lnSpc>
            <a:spcBef>
              <a:spcPct val="0"/>
            </a:spcBef>
            <a:spcAft>
              <a:spcPts val="0"/>
            </a:spcAft>
            <a:buClrTx/>
            <a:buSzTx/>
            <a:buFontTx/>
            <a:buNone/>
          </a:pPr>
          <a:r>
            <a:rPr lang="en-US" sz="1600" kern="1200" dirty="0"/>
            <a:t>Comptroller</a:t>
          </a:r>
        </a:p>
        <a:p>
          <a:pPr marL="0" lvl="0" indent="0" algn="ctr" defTabSz="914400">
            <a:lnSpc>
              <a:spcPct val="100000"/>
            </a:lnSpc>
            <a:spcBef>
              <a:spcPct val="0"/>
            </a:spcBef>
            <a:spcAft>
              <a:spcPts val="0"/>
            </a:spcAft>
            <a:buClrTx/>
            <a:buSzTx/>
            <a:buFontTx/>
            <a:buNone/>
          </a:pPr>
          <a:r>
            <a:rPr lang="en-US" sz="1600" kern="1200" dirty="0"/>
            <a:t>Vendor Claims</a:t>
          </a:r>
        </a:p>
        <a:p>
          <a:pPr marL="0" lvl="0" indent="0" algn="ctr" defTabSz="914400">
            <a:lnSpc>
              <a:spcPct val="100000"/>
            </a:lnSpc>
            <a:spcBef>
              <a:spcPct val="0"/>
            </a:spcBef>
            <a:spcAft>
              <a:spcPts val="0"/>
            </a:spcAft>
            <a:buClrTx/>
            <a:buSzTx/>
            <a:buFontTx/>
            <a:buNone/>
          </a:pPr>
          <a:r>
            <a:rPr lang="en-US" sz="1600" kern="1200" dirty="0"/>
            <a:t>Fiscal Officer</a:t>
          </a:r>
        </a:p>
      </dsp:txBody>
      <dsp:txXfrm>
        <a:off x="2168425" y="1504255"/>
        <a:ext cx="1759148" cy="1055489"/>
      </dsp:txXfrm>
    </dsp:sp>
    <dsp:sp modelId="{7D2763E6-3D86-432E-8B18-8A1DA76DB752}">
      <dsp:nvSpPr>
        <dsp:cNvPr id="0" name=""/>
        <dsp:cNvSpPr/>
      </dsp:nvSpPr>
      <dsp:spPr>
        <a:xfrm>
          <a:off x="884247" y="2557944"/>
          <a:ext cx="4327505" cy="374004"/>
        </a:xfrm>
        <a:custGeom>
          <a:avLst/>
          <a:gdLst/>
          <a:ahLst/>
          <a:cxnLst/>
          <a:rect l="0" t="0" r="0" b="0"/>
          <a:pathLst>
            <a:path>
              <a:moveTo>
                <a:pt x="4327505" y="0"/>
              </a:moveTo>
              <a:lnTo>
                <a:pt x="4327505" y="204102"/>
              </a:lnTo>
              <a:lnTo>
                <a:pt x="0" y="204102"/>
              </a:lnTo>
              <a:lnTo>
                <a:pt x="0" y="374004"/>
              </a:lnTo>
            </a:path>
          </a:pathLst>
        </a:custGeom>
        <a:noFill/>
        <a:ln w="100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9340" y="2742923"/>
        <a:ext cx="217318" cy="4046"/>
      </dsp:txXfrm>
    </dsp:sp>
    <dsp:sp modelId="{E9DBD38A-74CC-4EEA-AE0B-CDD409F31173}">
      <dsp:nvSpPr>
        <dsp:cNvPr id="0" name=""/>
        <dsp:cNvSpPr/>
      </dsp:nvSpPr>
      <dsp:spPr>
        <a:xfrm>
          <a:off x="4332178" y="1504255"/>
          <a:ext cx="1759148" cy="1055489"/>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Comptroller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Deputy Review</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(if needed)</a:t>
          </a:r>
        </a:p>
      </dsp:txBody>
      <dsp:txXfrm>
        <a:off x="4332178" y="1504255"/>
        <a:ext cx="1759148" cy="1055489"/>
      </dsp:txXfrm>
    </dsp:sp>
    <dsp:sp modelId="{BAC69406-82C6-4DEA-BE18-DD1F2178B255}">
      <dsp:nvSpPr>
        <dsp:cNvPr id="0" name=""/>
        <dsp:cNvSpPr/>
      </dsp:nvSpPr>
      <dsp:spPr>
        <a:xfrm>
          <a:off x="1762021" y="3446373"/>
          <a:ext cx="374004" cy="91440"/>
        </a:xfrm>
        <a:custGeom>
          <a:avLst/>
          <a:gdLst/>
          <a:ahLst/>
          <a:cxnLst/>
          <a:rect l="0" t="0" r="0" b="0"/>
          <a:pathLst>
            <a:path>
              <a:moveTo>
                <a:pt x="0" y="45720"/>
              </a:moveTo>
              <a:lnTo>
                <a:pt x="374004" y="45720"/>
              </a:lnTo>
            </a:path>
          </a:pathLst>
        </a:custGeom>
        <a:noFill/>
        <a:ln w="100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8908" y="3490070"/>
        <a:ext cx="20230" cy="4046"/>
      </dsp:txXfrm>
    </dsp:sp>
    <dsp:sp modelId="{1EAB50BC-A3E3-4542-BDC2-1C81697AED37}">
      <dsp:nvSpPr>
        <dsp:cNvPr id="0" name=""/>
        <dsp:cNvSpPr/>
      </dsp:nvSpPr>
      <dsp:spPr>
        <a:xfrm>
          <a:off x="4673" y="2964348"/>
          <a:ext cx="1759148" cy="1055489"/>
        </a:xfrm>
        <a:prstGeom prst="rect">
          <a:avLst/>
        </a:prstGeom>
        <a:solidFill>
          <a:schemeClr val="lt1"/>
        </a:solidFill>
        <a:ln w="1905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Treasurer’s Department</a:t>
          </a:r>
        </a:p>
      </dsp:txBody>
      <dsp:txXfrm>
        <a:off x="4673" y="2964348"/>
        <a:ext cx="1759148" cy="1055489"/>
      </dsp:txXfrm>
    </dsp:sp>
    <dsp:sp modelId="{0AB140CC-2CD7-47DB-BBEF-10F77A01ADEB}">
      <dsp:nvSpPr>
        <dsp:cNvPr id="0" name=""/>
        <dsp:cNvSpPr/>
      </dsp:nvSpPr>
      <dsp:spPr>
        <a:xfrm>
          <a:off x="2168425" y="2964348"/>
          <a:ext cx="1759148" cy="1055489"/>
        </a:xfrm>
        <a:prstGeom prst="rect">
          <a:avLst/>
        </a:prstGeom>
        <a:solidFill>
          <a:schemeClr val="lt1"/>
        </a:solidFill>
        <a:ln w="1905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Vendor Receives Payment</a:t>
          </a:r>
        </a:p>
      </dsp:txBody>
      <dsp:txXfrm>
        <a:off x="2168425" y="2964348"/>
        <a:ext cx="1759148" cy="10554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898104" y="0"/>
            <a:ext cx="2982119" cy="464820"/>
          </a:xfrm>
          <a:prstGeom prst="rect">
            <a:avLst/>
          </a:prstGeom>
        </p:spPr>
        <p:txBody>
          <a:bodyPr vert="horz" lIns="93169" tIns="46585" rIns="93169" bIns="46585" rtlCol="0"/>
          <a:lstStyle>
            <a:lvl1pPr algn="r">
              <a:defRPr sz="1200"/>
            </a:lvl1pPr>
          </a:lstStyle>
          <a:p>
            <a:fld id="{498DB960-2B76-49A4-B4DC-4E752D1B98C4}" type="datetimeFigureOut">
              <a:rPr lang="en-US" smtClean="0"/>
              <a:pPr/>
              <a:t>7/11/2022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3169" tIns="46585" rIns="93169" bIns="465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898104" y="8829967"/>
            <a:ext cx="2982119" cy="464820"/>
          </a:xfrm>
          <a:prstGeom prst="rect">
            <a:avLst/>
          </a:prstGeom>
        </p:spPr>
        <p:txBody>
          <a:bodyPr vert="horz" lIns="93169" tIns="46585" rIns="93169" bIns="46585" rtlCol="0" anchor="b"/>
          <a:lstStyle>
            <a:lvl1pPr algn="r">
              <a:defRPr sz="1200"/>
            </a:lvl1pPr>
          </a:lstStyle>
          <a:p>
            <a:fld id="{BFC0730A-D9D0-4B64-B15A-CC5DED520116}" type="slidenum">
              <a:rPr lang="en-US" smtClean="0"/>
              <a:pPr/>
              <a:t>‹#›</a:t>
            </a:fld>
            <a:endParaRPr lang="en-US"/>
          </a:p>
        </p:txBody>
      </p:sp>
    </p:spTree>
    <p:extLst>
      <p:ext uri="{BB962C8B-B14F-4D97-AF65-F5344CB8AC3E}">
        <p14:creationId xmlns:p14="http://schemas.microsoft.com/office/powerpoint/2010/main" val="149130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1</a:t>
            </a:fld>
            <a:endParaRPr lang="en-US"/>
          </a:p>
        </p:txBody>
      </p:sp>
    </p:spTree>
    <p:extLst>
      <p:ext uri="{BB962C8B-B14F-4D97-AF65-F5344CB8AC3E}">
        <p14:creationId xmlns:p14="http://schemas.microsoft.com/office/powerpoint/2010/main" val="204187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0730A-D9D0-4B64-B15A-CC5DED520116}" type="slidenum">
              <a:rPr lang="en-US" smtClean="0"/>
              <a:pPr/>
              <a:t>13</a:t>
            </a:fld>
            <a:endParaRPr lang="en-US"/>
          </a:p>
        </p:txBody>
      </p:sp>
    </p:spTree>
    <p:extLst>
      <p:ext uri="{BB962C8B-B14F-4D97-AF65-F5344CB8AC3E}">
        <p14:creationId xmlns:p14="http://schemas.microsoft.com/office/powerpoint/2010/main" val="385883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0730A-D9D0-4B64-B15A-CC5DED520116}" type="slidenum">
              <a:rPr lang="en-US" smtClean="0"/>
              <a:pPr/>
              <a:t>24</a:t>
            </a:fld>
            <a:endParaRPr lang="en-US"/>
          </a:p>
        </p:txBody>
      </p:sp>
    </p:spTree>
    <p:extLst>
      <p:ext uri="{BB962C8B-B14F-4D97-AF65-F5344CB8AC3E}">
        <p14:creationId xmlns:p14="http://schemas.microsoft.com/office/powerpoint/2010/main" val="685166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4038599"/>
            <a:ext cx="9144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4111751"/>
            <a:ext cx="13716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1371600" y="4111751"/>
            <a:ext cx="77724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1371600" y="4191000"/>
            <a:ext cx="7467600" cy="1066800"/>
          </a:xfrm>
        </p:spPr>
        <p:txBody>
          <a:bodyPr anchor="b">
            <a:normAutofit/>
          </a:bodyPr>
          <a:lstStyle>
            <a:lvl1pPr>
              <a:defRPr sz="4400" cap="none" baseline="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371600" y="5257800"/>
            <a:ext cx="74676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7/11/2022</a:t>
            </a:fld>
            <a:endParaRPr lang="en-US"/>
          </a:p>
        </p:txBody>
      </p:sp>
      <p:sp>
        <p:nvSpPr>
          <p:cNvPr id="17" name="Footer Placeholder 16"/>
          <p:cNvSpPr>
            <a:spLocks noGrp="1"/>
          </p:cNvSpPr>
          <p:nvPr>
            <p:ph type="ftr" sz="quarter" idx="11"/>
          </p:nvPr>
        </p:nvSpPr>
        <p:spPr>
          <a:xfrm>
            <a:off x="3200399" y="6233160"/>
            <a:ext cx="4752393" cy="320040"/>
          </a:xfrm>
          <a:prstGeom prst="rect">
            <a:avLst/>
          </a:prstGeom>
        </p:spPr>
        <p:txBody>
          <a:bodyPr anchor="b" anchorCtr="0"/>
          <a:lstStyle>
            <a:lvl1pPr algn="r">
              <a:defRPr>
                <a:solidFill>
                  <a:schemeClr val="bg2"/>
                </a:solidFill>
              </a:defRPr>
            </a:lvl1pPr>
          </a:lstStyle>
          <a:p>
            <a:endParaRPr lang="en-US"/>
          </a:p>
        </p:txBody>
      </p:sp>
      <p:sp>
        <p:nvSpPr>
          <p:cNvPr id="29" name="Slide Number Placeholder 28"/>
          <p:cNvSpPr>
            <a:spLocks noGrp="1"/>
          </p:cNvSpPr>
          <p:nvPr>
            <p:ph type="sldNum" sz="quarter" idx="12"/>
          </p:nvPr>
        </p:nvSpPr>
        <p:spPr>
          <a:xfrm>
            <a:off x="8001000" y="6233160"/>
            <a:ext cx="838200" cy="320040"/>
          </a:xfrm>
          <a:prstGeom prst="rect">
            <a:avLst/>
          </a:prstGeom>
        </p:spPr>
        <p:txBody>
          <a:bodyPr anchor="b" anchorCtr="0"/>
          <a:lstStyle>
            <a:lvl1pPr>
              <a:defRPr>
                <a:solidFill>
                  <a:schemeClr val="bg2"/>
                </a:solidFill>
              </a:defRPr>
            </a:lvl1pPr>
          </a:lstStyle>
          <a:p>
            <a:fld id="{4024F9E6-8BD1-4849-86DE-3CD23B63DC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A480A42-1B47-4A74-9A1D-F67E9D003F15}" type="datetimeFigureOut">
              <a:rPr lang="en-US" smtClean="0"/>
              <a:pPr/>
              <a:t>7/11/2022</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6019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Rectangle 6"/>
          <p:cNvSpPr/>
          <p:nvPr/>
        </p:nvSpPr>
        <p:spPr bwMode="white">
          <a:xfrm>
            <a:off x="8823960"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915400" y="533400"/>
            <a:ext cx="2286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0" y="0"/>
            <a:ext cx="9144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7/11/2022</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Title 10"/>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DA480A42-1B47-4A74-9A1D-F67E9D003F15}" type="datetimeFigureOut">
              <a:rPr lang="en-US" smtClean="0"/>
              <a:pPr/>
              <a:t>7/11/2022</a:t>
            </a:fld>
            <a:endParaRPr lang="en-US"/>
          </a:p>
        </p:txBody>
      </p:sp>
      <p:sp>
        <p:nvSpPr>
          <p:cNvPr id="13" name="Slide Number Placeholder 12"/>
          <p:cNvSpPr>
            <a:spLocks noGrp="1"/>
          </p:cNvSpPr>
          <p:nvPr>
            <p:ph type="sldNum" sz="quarter" idx="11"/>
          </p:nvPr>
        </p:nvSpPr>
        <p:spPr/>
        <p:txBody>
          <a:bodyPr/>
          <a:lstStyle/>
          <a:p>
            <a:fld id="{4024F9E6-8BD1-4849-86DE-3CD23B63DC4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62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3716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chor="ctr" anchorCtr="0"/>
          <a:lstStyle>
            <a:lvl1pPr algn="l">
              <a:buNone/>
              <a:defRPr sz="4400" b="0" cap="none">
                <a:solidFill>
                  <a:srgbClr val="FFFFFF"/>
                </a:solidFill>
              </a:defRPr>
            </a:lvl1pPr>
          </a:lstStyle>
          <a:p>
            <a:r>
              <a:rPr kumimoji="0" lang="en-US"/>
              <a:t>Click to edit Master title style</a:t>
            </a:r>
          </a:p>
        </p:txBody>
      </p:sp>
      <p:sp>
        <p:nvSpPr>
          <p:cNvPr id="10" name="Date Placeholder 9"/>
          <p:cNvSpPr>
            <a:spLocks noGrp="1"/>
          </p:cNvSpPr>
          <p:nvPr>
            <p:ph type="dt" sz="half" idx="10"/>
          </p:nvPr>
        </p:nvSpPr>
        <p:spPr/>
        <p:txBody>
          <a:bodyPr/>
          <a:lstStyle/>
          <a:p>
            <a:fld id="{DA480A42-1B47-4A74-9A1D-F67E9D003F15}" type="datetimeFigureOut">
              <a:rPr lang="en-US" smtClean="0"/>
              <a:pPr/>
              <a:t>7/11/2022</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620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768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DA480A42-1B47-4A74-9A1D-F67E9D003F15}" type="datetimeFigureOut">
              <a:rPr lang="en-US" smtClean="0"/>
              <a:pPr/>
              <a:t>7/11/2022</a:t>
            </a:fld>
            <a:endParaRPr lang="en-US"/>
          </a:p>
        </p:txBody>
      </p:sp>
      <p:sp>
        <p:nvSpPr>
          <p:cNvPr id="15" name="Slide Number Placeholder 14"/>
          <p:cNvSpPr>
            <a:spLocks noGrp="1"/>
          </p:cNvSpPr>
          <p:nvPr>
            <p:ph type="sldNum" sz="quarter" idx="11"/>
          </p:nvPr>
        </p:nvSpPr>
        <p:spPr/>
        <p:txBody>
          <a:bodyPr/>
          <a:lstStyle/>
          <a:p>
            <a:fld id="{4024F9E6-8BD1-4849-86DE-3CD23B63DC4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620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768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6" name="Text Placeholder 15"/>
          <p:cNvSpPr>
            <a:spLocks noGrp="1"/>
          </p:cNvSpPr>
          <p:nvPr>
            <p:ph type="body" sz="quarter" idx="1"/>
          </p:nvPr>
        </p:nvSpPr>
        <p:spPr>
          <a:xfrm>
            <a:off x="7620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768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a:t>Click to edit Master text styles</a:t>
            </a:r>
          </a:p>
        </p:txBody>
      </p:sp>
      <p:sp>
        <p:nvSpPr>
          <p:cNvPr id="17" name="Title 16"/>
          <p:cNvSpPr>
            <a:spLocks noGrp="1"/>
          </p:cNvSpPr>
          <p:nvPr>
            <p:ph type="title"/>
          </p:nvPr>
        </p:nvSpPr>
        <p:spPr/>
        <p:txBody>
          <a:bodyPr/>
          <a:lstStyle/>
          <a:p>
            <a:r>
              <a:rPr lang="en-US"/>
              <a:t>Click to edit Master title style</a:t>
            </a:r>
          </a:p>
        </p:txBody>
      </p:sp>
      <p:sp>
        <p:nvSpPr>
          <p:cNvPr id="18" name="Date Placeholder 17"/>
          <p:cNvSpPr>
            <a:spLocks noGrp="1"/>
          </p:cNvSpPr>
          <p:nvPr>
            <p:ph type="dt" sz="half" idx="10"/>
          </p:nvPr>
        </p:nvSpPr>
        <p:spPr/>
        <p:txBody>
          <a:bodyPr/>
          <a:lstStyle/>
          <a:p>
            <a:fld id="{DA480A42-1B47-4A74-9A1D-F67E9D003F15}" type="datetimeFigureOut">
              <a:rPr lang="en-US" smtClean="0"/>
              <a:pPr/>
              <a:t>7/11/2022</a:t>
            </a:fld>
            <a:endParaRPr lang="en-US"/>
          </a:p>
        </p:txBody>
      </p:sp>
      <p:sp>
        <p:nvSpPr>
          <p:cNvPr id="19" name="Slide Number Placeholder 18"/>
          <p:cNvSpPr>
            <a:spLocks noGrp="1"/>
          </p:cNvSpPr>
          <p:nvPr>
            <p:ph type="sldNum" sz="quarter" idx="11"/>
          </p:nvPr>
        </p:nvSpPr>
        <p:spPr/>
        <p:txBody>
          <a:bodyPr/>
          <a:lstStyle/>
          <a:p>
            <a:fld id="{4024F9E6-8BD1-4849-86DE-3CD23B63DC4B}" type="slidenum">
              <a:rPr lang="en-US" smtClean="0"/>
              <a:pPr/>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DA480A42-1B47-4A74-9A1D-F67E9D003F15}" type="datetimeFigureOut">
              <a:rPr lang="en-US" smtClean="0"/>
              <a:pPr/>
              <a:t>7/11/2022</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80A42-1B47-4A74-9A1D-F67E9D003F15}" type="datetimeFigureOut">
              <a:rPr lang="en-US" smtClean="0"/>
              <a:pPr/>
              <a:t>7/11/2022</a:t>
            </a:fld>
            <a:endParaRPr lang="en-US"/>
          </a:p>
        </p:txBody>
      </p:sp>
      <p:sp>
        <p:nvSpPr>
          <p:cNvPr id="6" name="Slide Number Placeholder 5"/>
          <p:cNvSpPr>
            <a:spLocks noGrp="1"/>
          </p:cNvSpPr>
          <p:nvPr>
            <p:ph type="sldNum" sz="quarter" idx="11"/>
          </p:nvPr>
        </p:nvSpPr>
        <p:spPr/>
        <p:txBody>
          <a:bodyPr/>
          <a:lstStyle/>
          <a:p>
            <a:fld id="{4024F9E6-8BD1-4849-86DE-3CD23B63DC4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1600200"/>
            <a:ext cx="16002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438400" y="1600200"/>
            <a:ext cx="6324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Title 7"/>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DA480A42-1B47-4A74-9A1D-F67E9D003F15}" type="datetimeFigureOut">
              <a:rPr lang="en-US" smtClean="0"/>
              <a:pPr/>
              <a:t>7/11/2022</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5486400"/>
            <a:ext cx="75438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0"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4658868"/>
            <a:ext cx="13716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371600" y="4658868"/>
            <a:ext cx="77724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4675516"/>
            <a:ext cx="7543800" cy="658483"/>
          </a:xfrm>
        </p:spPr>
        <p:txBody>
          <a:bodyPr anchor="ctr"/>
          <a:lstStyle>
            <a:lvl1pPr algn="l">
              <a:buNone/>
              <a:defRPr sz="2800" b="0">
                <a:solidFill>
                  <a:srgbClr val="FFFFFF"/>
                </a:solidFill>
              </a:defRPr>
            </a:lvl1pPr>
          </a:lstStyle>
          <a:p>
            <a:r>
              <a:rPr kumimoji="0" lang="en-US"/>
              <a:t>Click to edit Master title style</a:t>
            </a:r>
          </a:p>
        </p:txBody>
      </p:sp>
      <p:sp>
        <p:nvSpPr>
          <p:cNvPr id="3" name="Picture Placeholder 2"/>
          <p:cNvSpPr>
            <a:spLocks noGrp="1"/>
          </p:cNvSpPr>
          <p:nvPr>
            <p:ph type="pic" idx="1"/>
          </p:nvPr>
        </p:nvSpPr>
        <p:spPr>
          <a:xfrm>
            <a:off x="1371600" y="0"/>
            <a:ext cx="77724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en-US"/>
              <a:t>Click icon to add picture</a:t>
            </a:r>
            <a:endParaRPr kumimoji="0" lang="en-US" dirty="0"/>
          </a:p>
        </p:txBody>
      </p:sp>
      <p:sp>
        <p:nvSpPr>
          <p:cNvPr id="15" name="Date Placeholder 14"/>
          <p:cNvSpPr>
            <a:spLocks noGrp="1"/>
          </p:cNvSpPr>
          <p:nvPr>
            <p:ph type="dt" sz="half" idx="10"/>
          </p:nvPr>
        </p:nvSpPr>
        <p:spPr/>
        <p:txBody>
          <a:bodyPr/>
          <a:lstStyle/>
          <a:p>
            <a:fld id="{DA480A42-1B47-4A74-9A1D-F67E9D003F15}" type="datetimeFigureOut">
              <a:rPr lang="en-US" smtClean="0"/>
              <a:pPr/>
              <a:t>7/11/2022</a:t>
            </a:fld>
            <a:endParaRPr lang="en-US"/>
          </a:p>
        </p:txBody>
      </p:sp>
      <p:sp>
        <p:nvSpPr>
          <p:cNvPr id="16" name="Slide Number Placeholder 15"/>
          <p:cNvSpPr>
            <a:spLocks noGrp="1"/>
          </p:cNvSpPr>
          <p:nvPr>
            <p:ph type="sldNum" sz="quarter" idx="11"/>
          </p:nvPr>
        </p:nvSpPr>
        <p:spPr/>
        <p:txBody>
          <a:bodyPr/>
          <a:lstStyle/>
          <a:p>
            <a:fld id="{4024F9E6-8BD1-4849-86DE-3CD23B63DC4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62000" y="381000"/>
            <a:ext cx="8001000" cy="11430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765048" y="1600200"/>
            <a:ext cx="80010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0"/>
            <a:ext cx="5334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33400" y="0"/>
            <a:ext cx="86106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Date Placeholder 27"/>
          <p:cNvSpPr>
            <a:spLocks noGrp="1"/>
          </p:cNvSpPr>
          <p:nvPr>
            <p:ph type="dt" sz="half" idx="2"/>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7/11/2022</a:t>
            </a:fld>
            <a:endParaRPr lang="en-US"/>
          </a:p>
        </p:txBody>
      </p:sp>
      <p:sp>
        <p:nvSpPr>
          <p:cNvPr id="24" name="Footer Placeholder 16"/>
          <p:cNvSpPr>
            <a:spLocks noGrp="1"/>
          </p:cNvSpPr>
          <p:nvPr>
            <p:ph type="ftr" sz="quarter" idx="3"/>
          </p:nvPr>
        </p:nvSpPr>
        <p:spPr>
          <a:xfrm>
            <a:off x="3200399" y="6233160"/>
            <a:ext cx="4752393" cy="320040"/>
          </a:xfrm>
          <a:prstGeom prst="rect">
            <a:avLst/>
          </a:prstGeom>
        </p:spPr>
        <p:txBody>
          <a:bodyPr anchor="b" anchorCtr="0">
            <a:noAutofit/>
          </a:bodyPr>
          <a:lstStyle>
            <a:lvl1pPr algn="r">
              <a:defRPr sz="1400">
                <a:solidFill>
                  <a:schemeClr val="bg2"/>
                </a:solidFill>
              </a:defRPr>
            </a:lvl1pPr>
          </a:lstStyle>
          <a:p>
            <a:endParaRPr lang="en-US"/>
          </a:p>
        </p:txBody>
      </p:sp>
      <p:sp>
        <p:nvSpPr>
          <p:cNvPr id="25" name="Slide Number Placeholder 28"/>
          <p:cNvSpPr>
            <a:spLocks noGrp="1"/>
          </p:cNvSpPr>
          <p:nvPr>
            <p:ph type="sldNum" sz="quarter" idx="4"/>
          </p:nvPr>
        </p:nvSpPr>
        <p:spPr>
          <a:xfrm>
            <a:off x="8001000" y="6233160"/>
            <a:ext cx="8382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ms.nysed.gov/rsu/Manuals_Forms/Manuals/CFRManual/" TargetMode="External"/><Relationship Id="rId2" Type="http://schemas.openxmlformats.org/officeDocument/2006/relationships/hyperlink" Target="https://www.govinfo.gov/app/details/CFR-2014-title2-vol1/CFR-2014-title2-vol1-part200"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oasas.ny.gov/regs/index.cfm" TargetMode="External"/><Relationship Id="rId4" Type="http://schemas.openxmlformats.org/officeDocument/2006/relationships/hyperlink" Target="https://www.osc.state.ny.us/localgov/pubs/listacctg.htm#lgm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ausgenjourneys.blogspot.com.a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councilofnonprofits.org/tools-resources-categories/financial-management" TargetMode="External"/><Relationship Id="rId5" Type="http://schemas.openxmlformats.org/officeDocument/2006/relationships/hyperlink" Target="https://creativecommons.org/licenses/by-nc/3.0/" TargetMode="External"/><Relationship Id="rId4" Type="http://schemas.openxmlformats.org/officeDocument/2006/relationships/hyperlink" Target="http://www.pngall.com/debit-card-p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imarketingbiz.net/careers-associated-with-the-field-of-accounting/" TargetMode="External"/><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hyperlink" Target="https://creativecommons.org/licenses/by-nc-nd/3.0/" TargetMode="External"/><Relationship Id="rId4" Type="http://schemas.openxmlformats.org/officeDocument/2006/relationships/hyperlink" Target="http://www.bnptrofin.ro/persoane-fizice-si-familie/succesiuni-mosteniri/" TargetMode="External"/><Relationship Id="rId9"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hyperlink" Target="https://pixabay.com/en/approved-finance-business-loan-1049259/" TargetMode="External"/><Relationship Id="rId4" Type="http://schemas.openxmlformats.org/officeDocument/2006/relationships/diagramData" Target="../diagrams/data3.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osc.state.ny.us/localgov/pubs/lgmg/claimsauditing.pdf" TargetMode="External"/><Relationship Id="rId1" Type="http://schemas.openxmlformats.org/officeDocument/2006/relationships/slideLayout" Target="../slideLayouts/slideLayout2.xml"/><Relationship Id="rId5" Type="http://schemas.openxmlformats.org/officeDocument/2006/relationships/hyperlink" Target="http://chianciano.blogspot.com/2011/04/il-pdl-denuncia-fattura-non-pagata-e.html" TargetMode="Externa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hyperlink" Target="http://www.nycon.org/" TargetMode="External"/><Relationship Id="rId2" Type="http://schemas.openxmlformats.org/officeDocument/2006/relationships/hyperlink" Target="https://www.councilofnonprofits.or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nonprofitnewyork.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2012books.lardbucket.org/books/legal-aspects-of-commercial-transactions/s29-01-banks-and-their-customers.html"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tweenteacher.com/2012/04/24/40-strategies-for-teaching-eld-student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aliem.com/2014/06/transitions-of-care-top-10-things-admitting-providers-wish-older-adult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sc.state.ny.us/localgov/pubs/lgmg/travel_expense.pd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ysenate.gov/legislation/laws/GMU/A5-A"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nassaucountyny.gov/DocumentCenter/View/176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mylittleoneandme-debolina-raja-gupta.blogspot.com/2014_05_01_archive.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blogindm.blogspot.co.uk/2006_09_01_archive.html" TargetMode="External"/><Relationship Id="rId13" Type="http://schemas.openxmlformats.org/officeDocument/2006/relationships/hyperlink" Target="http://bluemarbles.tistory.com/1301" TargetMode="External"/><Relationship Id="rId3" Type="http://schemas.openxmlformats.org/officeDocument/2006/relationships/hyperlink" Target="http://www.thebluediamondgallery.com/highlighted/l/lease-agreement.html" TargetMode="External"/><Relationship Id="rId7" Type="http://schemas.openxmlformats.org/officeDocument/2006/relationships/image" Target="../media/image34.jpg"/><Relationship Id="rId12" Type="http://schemas.openxmlformats.org/officeDocument/2006/relationships/image" Target="../media/image3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pixabay.com/en/hello-hand-shake-handshake-greeting-1546041/" TargetMode="External"/><Relationship Id="rId11" Type="http://schemas.openxmlformats.org/officeDocument/2006/relationships/hyperlink" Target="http://commons.wikimedia.org/wiki/File:Paper_clip_font_awesome.svg" TargetMode="External"/><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hyperlink" Target="https://creativecommons.org/licenses/by-sa/3.0/" TargetMode="External"/><Relationship Id="rId9" Type="http://schemas.openxmlformats.org/officeDocument/2006/relationships/image" Target="../media/image35.emf"/><Relationship Id="rId14" Type="http://schemas.openxmlformats.org/officeDocument/2006/relationships/hyperlink" Target="https://creativecommons.org/licenses/by-nc-nd/3.0/"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oms.nysed.gov/rsu/Manuals_Forms/Manuals/CFRManual/CurrentYear/Fiscal1617/CFRManual1617.pd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leadershipfreak.wordpress.com/2012/10/18/the-feedback-question-that-changes-everythin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gmarques@nassaucountyny.gov"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tyf.wikidot.com/chapter-6-resourc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4495800"/>
            <a:ext cx="979714" cy="9797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1" cy="4114800"/>
          </a:xfrm>
          <a:prstGeom prst="rect">
            <a:avLst/>
          </a:prstGeom>
        </p:spPr>
      </p:pic>
      <p:sp>
        <p:nvSpPr>
          <p:cNvPr id="7" name="Title 6">
            <a:extLst>
              <a:ext uri="{FF2B5EF4-FFF2-40B4-BE49-F238E27FC236}">
                <a16:creationId xmlns:a16="http://schemas.microsoft.com/office/drawing/2014/main" id="{AB379E3A-FF89-4E57-8280-E74F92632B19}"/>
              </a:ext>
            </a:extLst>
          </p:cNvPr>
          <p:cNvSpPr>
            <a:spLocks noGrp="1"/>
          </p:cNvSpPr>
          <p:nvPr>
            <p:ph type="ctrTitle"/>
          </p:nvPr>
        </p:nvSpPr>
        <p:spPr>
          <a:xfrm>
            <a:off x="1371600" y="4267200"/>
            <a:ext cx="7772400" cy="1600200"/>
          </a:xfrm>
        </p:spPr>
        <p:txBody>
          <a:bodyPr>
            <a:normAutofit fontScale="90000"/>
          </a:bodyPr>
          <a:lstStyle/>
          <a:p>
            <a:r>
              <a:rPr lang="en-US" sz="3600" i="1" dirty="0"/>
              <a:t>Comptroller’s Guide to</a:t>
            </a:r>
            <a:br>
              <a:rPr lang="en-US" dirty="0"/>
            </a:br>
            <a:r>
              <a:rPr lang="en-US" dirty="0"/>
              <a:t>NON-PROFIT</a:t>
            </a:r>
            <a:br>
              <a:rPr lang="en-US" dirty="0"/>
            </a:br>
            <a:r>
              <a:rPr lang="en-US" dirty="0"/>
              <a:t>FISCAL MANAGEMENT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600" dirty="0"/>
          </a:p>
          <a:p>
            <a:r>
              <a:rPr lang="en-US" sz="2600" b="1" dirty="0"/>
              <a:t>PAYMENT:</a:t>
            </a:r>
          </a:p>
          <a:p>
            <a:pPr marL="0" indent="0">
              <a:buNone/>
            </a:pPr>
            <a:endParaRPr lang="en-US" sz="2600" dirty="0"/>
          </a:p>
          <a:p>
            <a:pPr lvl="1"/>
            <a:r>
              <a:rPr lang="en-US" dirty="0"/>
              <a:t>“Amount of Consideration. The maximum amount to be paid to the Contractor as full consideration for the Contractor’s services under this Agreement (the “Maximum Amount”) </a:t>
            </a:r>
            <a:r>
              <a:rPr lang="en-US" b="1" u="sng" dirty="0"/>
              <a:t>shall not exceed </a:t>
            </a:r>
            <a:r>
              <a:rPr lang="en-US" b="1" u="sng" dirty="0" err="1"/>
              <a:t>xxx,xxx</a:t>
            </a:r>
            <a:r>
              <a:rPr lang="en-US" b="1" u="sng" dirty="0"/>
              <a:t> and 00/100 dollars</a:t>
            </a:r>
            <a:r>
              <a:rPr lang="en-US" dirty="0"/>
              <a:t>, payable as follows:”</a:t>
            </a:r>
          </a:p>
        </p:txBody>
      </p:sp>
      <p:sp>
        <p:nvSpPr>
          <p:cNvPr id="2" name="Title 1"/>
          <p:cNvSpPr>
            <a:spLocks noGrp="1"/>
          </p:cNvSpPr>
          <p:nvPr>
            <p:ph type="title"/>
          </p:nvPr>
        </p:nvSpPr>
        <p:spPr>
          <a:xfrm>
            <a:off x="762000" y="381000"/>
            <a:ext cx="8001000" cy="762000"/>
          </a:xfrm>
        </p:spPr>
        <p:txBody>
          <a:bodyPr>
            <a:normAutofit/>
          </a:bodyPr>
          <a:lstStyle/>
          <a:p>
            <a:r>
              <a:rPr lang="en-US" dirty="0"/>
              <a:t>1. Know Your Contract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106714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10000"/>
          </a:bodyPr>
          <a:lstStyle/>
          <a:p>
            <a:endParaRPr lang="en-US" sz="2600" dirty="0"/>
          </a:p>
          <a:p>
            <a:r>
              <a:rPr lang="en-US" sz="2600" b="1" dirty="0"/>
              <a:t>ACCOUNTING PROCEDURES; RECORDS.</a:t>
            </a:r>
          </a:p>
          <a:p>
            <a:pPr marL="0" indent="0">
              <a:buNone/>
            </a:pPr>
            <a:endParaRPr lang="en-US" sz="2600" dirty="0"/>
          </a:p>
          <a:p>
            <a:pPr lvl="1"/>
            <a:r>
              <a:rPr lang="en-US" dirty="0"/>
              <a:t>A) “Records shall be maintained in accordance with GAAP and, if the Contractor is a non-profit entity, must comply with the accounting guidelines set forth in the </a:t>
            </a:r>
            <a:r>
              <a:rPr lang="en-US" i="1" u="sng" dirty="0"/>
              <a:t>Federal Office of Management and Budget 2. C.F.R. Part 200</a:t>
            </a:r>
            <a:r>
              <a:rPr lang="en-US" dirty="0"/>
              <a:t>.” Such records shall at all times be available for </a:t>
            </a:r>
            <a:r>
              <a:rPr lang="en-US" i="1" u="sng" dirty="0"/>
              <a:t>audit, inspection and copying </a:t>
            </a:r>
            <a:r>
              <a:rPr lang="en-US" dirty="0"/>
              <a:t>by the Comptroller . . .”</a:t>
            </a:r>
          </a:p>
          <a:p>
            <a:pPr lvl="1"/>
            <a:endParaRPr lang="en-US" dirty="0"/>
          </a:p>
          <a:p>
            <a:pPr lvl="1"/>
            <a:r>
              <a:rPr lang="en-US" b="1" u="sng" dirty="0">
                <a:solidFill>
                  <a:srgbClr val="FF0000"/>
                </a:solidFill>
              </a:rPr>
              <a:t>EVERY CLAIM SHOULD BE PREPARED WITH FULL SUPPORTING DOCUMENTATION, EVEN IF NOT REQUESTED BY DEPT. OR COMPTROLLER.</a:t>
            </a:r>
          </a:p>
        </p:txBody>
      </p:sp>
      <p:sp>
        <p:nvSpPr>
          <p:cNvPr id="2" name="Title 1"/>
          <p:cNvSpPr>
            <a:spLocks noGrp="1"/>
          </p:cNvSpPr>
          <p:nvPr>
            <p:ph type="title"/>
          </p:nvPr>
        </p:nvSpPr>
        <p:spPr>
          <a:xfrm>
            <a:off x="762000" y="381000"/>
            <a:ext cx="8001000" cy="685800"/>
          </a:xfrm>
        </p:spPr>
        <p:txBody>
          <a:bodyPr>
            <a:normAutofit fontScale="90000"/>
          </a:bodyPr>
          <a:lstStyle/>
          <a:p>
            <a:r>
              <a:rPr lang="en-US" dirty="0"/>
              <a:t>1. Know Your Contract (cont.)</a:t>
            </a:r>
          </a:p>
        </p:txBody>
      </p:sp>
    </p:spTree>
    <p:extLst>
      <p:ext uri="{BB962C8B-B14F-4D97-AF65-F5344CB8AC3E}">
        <p14:creationId xmlns:p14="http://schemas.microsoft.com/office/powerpoint/2010/main" val="306245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600" b="1" dirty="0"/>
              <a:t>ACCOUNTING PROCEDURES; RECORDS.</a:t>
            </a:r>
            <a:endParaRPr lang="en-US" sz="2300" b="1" dirty="0"/>
          </a:p>
          <a:p>
            <a:pPr lvl="1"/>
            <a:endParaRPr lang="en-US" sz="2300" dirty="0"/>
          </a:p>
          <a:p>
            <a:pPr lvl="1"/>
            <a:r>
              <a:rPr lang="en-US" sz="2300" dirty="0"/>
              <a:t>FEDERAL:	</a:t>
            </a:r>
          </a:p>
          <a:p>
            <a:pPr lvl="2"/>
            <a:r>
              <a:rPr lang="en-US" sz="2000" dirty="0">
                <a:hlinkClick r:id="rId2"/>
              </a:rPr>
              <a:t>2  Code of Federal Regs. Part 200 (Cir. A-122)</a:t>
            </a:r>
            <a:endParaRPr lang="en-US" sz="2000" dirty="0"/>
          </a:p>
          <a:p>
            <a:pPr lvl="1"/>
            <a:r>
              <a:rPr lang="en-US" sz="2300" dirty="0"/>
              <a:t>STATE: 		</a:t>
            </a:r>
          </a:p>
          <a:p>
            <a:pPr lvl="2"/>
            <a:r>
              <a:rPr lang="en-US" sz="2000" dirty="0">
                <a:hlinkClick r:id="rId3"/>
              </a:rPr>
              <a:t>Consolidated Fiscal Reporting and Claiming Manual</a:t>
            </a:r>
            <a:endParaRPr lang="en-US" sz="2000" dirty="0"/>
          </a:p>
          <a:p>
            <a:pPr lvl="2"/>
            <a:r>
              <a:rPr lang="en-US" sz="2000" dirty="0">
                <a:hlinkClick r:id="rId4"/>
              </a:rPr>
              <a:t>NYS Comptroller’s Local Gov. Mgmt. Guides</a:t>
            </a:r>
            <a:endParaRPr lang="en-US" sz="2000" dirty="0"/>
          </a:p>
          <a:p>
            <a:pPr lvl="2"/>
            <a:r>
              <a:rPr lang="en-US" sz="2000" dirty="0"/>
              <a:t>NYS Program Specific Guides (i.e. </a:t>
            </a:r>
            <a:r>
              <a:rPr lang="en-US" sz="2000" dirty="0">
                <a:hlinkClick r:id="rId5"/>
              </a:rPr>
              <a:t>OASAS</a:t>
            </a:r>
            <a:r>
              <a:rPr lang="en-US" sz="2000" dirty="0"/>
              <a:t>, OFS, etc.)</a:t>
            </a:r>
          </a:p>
          <a:p>
            <a:pPr lvl="1"/>
            <a:r>
              <a:rPr lang="en-US" sz="2300" dirty="0"/>
              <a:t>COUNTY:</a:t>
            </a:r>
          </a:p>
          <a:p>
            <a:pPr lvl="2"/>
            <a:r>
              <a:rPr lang="en-US" sz="2000" dirty="0"/>
              <a:t>Guide for preparation of Youth Board Vouchers</a:t>
            </a:r>
          </a:p>
          <a:p>
            <a:pPr lvl="2"/>
            <a:r>
              <a:rPr lang="en-US" sz="2000" dirty="0"/>
              <a:t>Mental Health, Chemical Dependency Claim Guides </a:t>
            </a:r>
          </a:p>
        </p:txBody>
      </p:sp>
      <p:sp>
        <p:nvSpPr>
          <p:cNvPr id="2" name="Title 1"/>
          <p:cNvSpPr>
            <a:spLocks noGrp="1"/>
          </p:cNvSpPr>
          <p:nvPr>
            <p:ph type="title"/>
          </p:nvPr>
        </p:nvSpPr>
        <p:spPr>
          <a:xfrm>
            <a:off x="762000" y="381000"/>
            <a:ext cx="8001000" cy="685800"/>
          </a:xfrm>
        </p:spPr>
        <p:txBody>
          <a:bodyPr>
            <a:normAutofit fontScale="90000"/>
          </a:bodyPr>
          <a:lstStyle/>
          <a:p>
            <a:r>
              <a:rPr lang="en-US" dirty="0"/>
              <a:t>1. Know Your Contract (cont.)</a:t>
            </a:r>
          </a:p>
        </p:txBody>
      </p:sp>
      <p:pic>
        <p:nvPicPr>
          <p:cNvPr id="5" name="Picture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2615995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0721" y="1600200"/>
            <a:ext cx="4346079" cy="5181600"/>
          </a:xfrm>
        </p:spPr>
        <p:txBody>
          <a:bodyPr>
            <a:normAutofit fontScale="70000" lnSpcReduction="20000"/>
          </a:bodyPr>
          <a:lstStyle/>
          <a:p>
            <a:r>
              <a:rPr lang="en-US" sz="2600" b="1" dirty="0"/>
              <a:t>ACCOUNTING PROCEDURES; RECORDS. </a:t>
            </a:r>
            <a:r>
              <a:rPr lang="en-US" sz="2300" b="1" dirty="0"/>
              <a:t>(Full Documentation)</a:t>
            </a:r>
          </a:p>
          <a:p>
            <a:pPr marL="0" indent="0">
              <a:buNone/>
            </a:pPr>
            <a:endParaRPr lang="en-US" sz="2600" dirty="0"/>
          </a:p>
          <a:p>
            <a:pPr lvl="1"/>
            <a:r>
              <a:rPr lang="en-US" sz="2900" dirty="0"/>
              <a:t>Federal guidelines require vendors to maintain full supporting documentation “readily available” for each claimed expense.</a:t>
            </a:r>
          </a:p>
          <a:p>
            <a:pPr lvl="1"/>
            <a:r>
              <a:rPr lang="en-US" sz="2900" dirty="0"/>
              <a:t>This info must be on file/available to both the Department and Comptroller’s, upon request.</a:t>
            </a:r>
          </a:p>
          <a:p>
            <a:pPr lvl="1"/>
            <a:r>
              <a:rPr lang="en-US" sz="2900" dirty="0"/>
              <a:t>Vendor may elect to submit full documentation with every claim.</a:t>
            </a:r>
          </a:p>
          <a:p>
            <a:pPr lvl="1"/>
            <a:r>
              <a:rPr lang="en-US" sz="2900" i="1" u="sng" dirty="0"/>
              <a:t>Full Documentation</a:t>
            </a:r>
            <a:r>
              <a:rPr lang="en-US" sz="2900" i="1" dirty="0"/>
              <a:t> </a:t>
            </a:r>
            <a:r>
              <a:rPr lang="en-US" sz="2900" dirty="0"/>
              <a:t>is the rule, </a:t>
            </a:r>
            <a:r>
              <a:rPr lang="en-US" sz="2900" u="sng" dirty="0">
                <a:solidFill>
                  <a:srgbClr val="FF0000"/>
                </a:solidFill>
              </a:rPr>
              <a:t>not</a:t>
            </a:r>
            <a:r>
              <a:rPr lang="en-US" sz="2900" dirty="0"/>
              <a:t> the exception.</a:t>
            </a:r>
          </a:p>
        </p:txBody>
      </p:sp>
      <p:sp>
        <p:nvSpPr>
          <p:cNvPr id="2" name="Title 1"/>
          <p:cNvSpPr>
            <a:spLocks noGrp="1"/>
          </p:cNvSpPr>
          <p:nvPr>
            <p:ph type="title"/>
          </p:nvPr>
        </p:nvSpPr>
        <p:spPr>
          <a:xfrm>
            <a:off x="762000" y="381000"/>
            <a:ext cx="8001000" cy="685800"/>
          </a:xfrm>
        </p:spPr>
        <p:txBody>
          <a:bodyPr>
            <a:normAutofit fontScale="90000"/>
          </a:bodyPr>
          <a:lstStyle/>
          <a:p>
            <a:r>
              <a:rPr lang="en-US" dirty="0"/>
              <a:t>1. Know Your Contract (cont.)</a:t>
            </a:r>
          </a:p>
        </p:txBody>
      </p:sp>
      <p:pic>
        <p:nvPicPr>
          <p:cNvPr id="8" name="Picture 7" descr="A picture containing table, wall, indoor, food&#10;&#10;Description automatically generated">
            <a:extLst>
              <a:ext uri="{FF2B5EF4-FFF2-40B4-BE49-F238E27FC236}">
                <a16:creationId xmlns:a16="http://schemas.microsoft.com/office/drawing/2014/main" id="{00BE9C2B-3998-4AC1-9031-6C1C7D4CDC4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52820" y="1752600"/>
            <a:ext cx="3660459" cy="4114800"/>
          </a:xfrm>
          <a:prstGeom prst="rect">
            <a:avLst/>
          </a:prstGeom>
        </p:spPr>
      </p:pic>
      <p:sp>
        <p:nvSpPr>
          <p:cNvPr id="9" name="TextBox 8">
            <a:extLst>
              <a:ext uri="{FF2B5EF4-FFF2-40B4-BE49-F238E27FC236}">
                <a16:creationId xmlns:a16="http://schemas.microsoft.com/office/drawing/2014/main" id="{06ED8267-1ED8-4929-A4E9-A7061EA1C09A}"/>
              </a:ext>
            </a:extLst>
          </p:cNvPr>
          <p:cNvSpPr txBox="1"/>
          <p:nvPr/>
        </p:nvSpPr>
        <p:spPr>
          <a:xfrm>
            <a:off x="4952820" y="5987534"/>
            <a:ext cx="3660459" cy="230832"/>
          </a:xfrm>
          <a:prstGeom prst="rect">
            <a:avLst/>
          </a:prstGeom>
          <a:noFill/>
        </p:spPr>
        <p:txBody>
          <a:bodyPr wrap="square" rtlCol="0">
            <a:spAutoFit/>
          </a:bodyPr>
          <a:lstStyle/>
          <a:p>
            <a:r>
              <a:rPr lang="en-US" sz="900" dirty="0">
                <a:hlinkClick r:id="rId4" tooltip="http://ausgenjourneys.blogspot.com.au/"/>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62087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600200"/>
            <a:ext cx="8004048" cy="609600"/>
          </a:xfrm>
        </p:spPr>
        <p:txBody>
          <a:bodyPr>
            <a:normAutofit/>
          </a:bodyPr>
          <a:lstStyle/>
          <a:p>
            <a:r>
              <a:rPr lang="en-US" sz="2600" b="1" dirty="0"/>
              <a:t>ACCOUNTING PROCEDURES; RECORDS.</a:t>
            </a:r>
            <a:endParaRPr lang="en-US" sz="2600" dirty="0"/>
          </a:p>
        </p:txBody>
      </p:sp>
      <p:sp>
        <p:nvSpPr>
          <p:cNvPr id="2" name="Title 1"/>
          <p:cNvSpPr>
            <a:spLocks noGrp="1"/>
          </p:cNvSpPr>
          <p:nvPr>
            <p:ph type="title"/>
          </p:nvPr>
        </p:nvSpPr>
        <p:spPr>
          <a:xfrm>
            <a:off x="762000" y="381000"/>
            <a:ext cx="8001000" cy="685800"/>
          </a:xfrm>
        </p:spPr>
        <p:txBody>
          <a:bodyPr>
            <a:normAutofit fontScale="90000"/>
          </a:bodyPr>
          <a:lstStyle/>
          <a:p>
            <a:r>
              <a:rPr lang="en-US" dirty="0"/>
              <a:t>1. Know Your Contract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pic>
        <p:nvPicPr>
          <p:cNvPr id="6" name="Picture 5">
            <a:extLst>
              <a:ext uri="{FF2B5EF4-FFF2-40B4-BE49-F238E27FC236}">
                <a16:creationId xmlns:a16="http://schemas.microsoft.com/office/drawing/2014/main" id="{DFFF318E-AEE5-437D-8CBB-F2F2750E791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4600" y="2554495"/>
            <a:ext cx="2317422" cy="2014418"/>
          </a:xfrm>
          <a:prstGeom prst="rect">
            <a:avLst/>
          </a:prstGeom>
        </p:spPr>
      </p:pic>
      <p:sp>
        <p:nvSpPr>
          <p:cNvPr id="7" name="TextBox 6">
            <a:extLst>
              <a:ext uri="{FF2B5EF4-FFF2-40B4-BE49-F238E27FC236}">
                <a16:creationId xmlns:a16="http://schemas.microsoft.com/office/drawing/2014/main" id="{B44436E2-B47B-4E6A-8359-3AA4FAD6087B}"/>
              </a:ext>
            </a:extLst>
          </p:cNvPr>
          <p:cNvSpPr txBox="1"/>
          <p:nvPr/>
        </p:nvSpPr>
        <p:spPr>
          <a:xfrm>
            <a:off x="6494783" y="5144111"/>
            <a:ext cx="2317422" cy="369332"/>
          </a:xfrm>
          <a:prstGeom prst="rect">
            <a:avLst/>
          </a:prstGeom>
          <a:noFill/>
        </p:spPr>
        <p:txBody>
          <a:bodyPr wrap="square" rtlCol="0">
            <a:spAutoFit/>
          </a:bodyPr>
          <a:lstStyle/>
          <a:p>
            <a:r>
              <a:rPr lang="en-US" sz="900">
                <a:hlinkClick r:id="rId4" tooltip="http://www.pngall.com/debit-card-png"/>
              </a:rPr>
              <a:t>This Photo</a:t>
            </a:r>
            <a:r>
              <a:rPr lang="en-US" sz="900"/>
              <a:t> by Unknown Author is licensed under </a:t>
            </a:r>
            <a:r>
              <a:rPr lang="en-US" sz="900">
                <a:hlinkClick r:id="rId5" tooltip="https://creativecommons.org/licenses/by-nc/3.0/"/>
              </a:rPr>
              <a:t>CC BY-NC</a:t>
            </a:r>
            <a:endParaRPr lang="en-US" sz="900"/>
          </a:p>
        </p:txBody>
      </p:sp>
      <p:sp>
        <p:nvSpPr>
          <p:cNvPr id="8" name="Content Placeholder 2">
            <a:extLst>
              <a:ext uri="{FF2B5EF4-FFF2-40B4-BE49-F238E27FC236}">
                <a16:creationId xmlns:a16="http://schemas.microsoft.com/office/drawing/2014/main" id="{C1F17B52-B694-4953-8888-DCB2B3315126}"/>
              </a:ext>
            </a:extLst>
          </p:cNvPr>
          <p:cNvSpPr txBox="1">
            <a:spLocks/>
          </p:cNvSpPr>
          <p:nvPr/>
        </p:nvSpPr>
        <p:spPr>
          <a:xfrm>
            <a:off x="777113" y="2285999"/>
            <a:ext cx="5166487" cy="4267201"/>
          </a:xfrm>
          <a:prstGeom prst="rect">
            <a:avLst/>
          </a:prstGeom>
        </p:spPr>
        <p:txBody>
          <a:bodyPr vert="horz">
            <a:normAutofit fontScale="77500" lnSpcReduction="20000"/>
          </a:bodyPr>
          <a:lst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Funds should be in segregated bank accounts.</a:t>
            </a:r>
          </a:p>
          <a:p>
            <a:pPr lvl="1"/>
            <a:r>
              <a:rPr lang="en-US" b="1" dirty="0">
                <a:solidFill>
                  <a:srgbClr val="FF0000"/>
                </a:solidFill>
              </a:rPr>
              <a:t>Do Not</a:t>
            </a:r>
            <a:r>
              <a:rPr lang="en-US" dirty="0"/>
              <a:t> </a:t>
            </a:r>
            <a:r>
              <a:rPr lang="en-US" b="1" u="sng" dirty="0"/>
              <a:t>COMMINGLE</a:t>
            </a:r>
            <a:r>
              <a:rPr lang="en-US" dirty="0"/>
              <a:t> funds from multiple programs and/or contracts. </a:t>
            </a:r>
          </a:p>
          <a:p>
            <a:pPr lvl="1"/>
            <a:r>
              <a:rPr lang="en-US" dirty="0"/>
              <a:t>Each contract’s funds should be easily identifiable on bank statements from receipt to expense.</a:t>
            </a:r>
          </a:p>
          <a:p>
            <a:pPr marL="0" indent="0">
              <a:buNone/>
            </a:pPr>
            <a:endParaRPr lang="en-US" u="sng" dirty="0"/>
          </a:p>
          <a:p>
            <a:pPr marL="0" indent="0">
              <a:buNone/>
            </a:pPr>
            <a:r>
              <a:rPr lang="en-US" u="sng" dirty="0"/>
              <a:t>National Council of </a:t>
            </a:r>
            <a:r>
              <a:rPr lang="en-US" u="sng" dirty="0" err="1"/>
              <a:t>NonProfits</a:t>
            </a:r>
            <a:r>
              <a:rPr lang="en-US" dirty="0"/>
              <a:t> Industry Best Practice Guides:</a:t>
            </a:r>
            <a:endParaRPr lang="en-US" dirty="0">
              <a:hlinkClick r:id="rId6"/>
            </a:endParaRPr>
          </a:p>
          <a:p>
            <a:pPr marL="0" indent="0">
              <a:buNone/>
            </a:pPr>
            <a:r>
              <a:rPr lang="en-US" dirty="0">
                <a:hlinkClick r:id="rId6"/>
              </a:rPr>
              <a:t> https://www.councilofnonprofits.org/tools-resources-categories/financial-management</a:t>
            </a:r>
            <a:endParaRPr lang="en-US" dirty="0"/>
          </a:p>
          <a:p>
            <a:endParaRPr lang="en-US" dirty="0"/>
          </a:p>
        </p:txBody>
      </p:sp>
    </p:spTree>
    <p:extLst>
      <p:ext uri="{BB962C8B-B14F-4D97-AF65-F5344CB8AC3E}">
        <p14:creationId xmlns:p14="http://schemas.microsoft.com/office/powerpoint/2010/main" val="400937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US" sz="2600" b="1" dirty="0"/>
              <a:t>ACCOUNTING PROCEDURES; RECORDS.</a:t>
            </a:r>
            <a:endParaRPr lang="en-US" sz="2600" dirty="0"/>
          </a:p>
          <a:p>
            <a:pPr lvl="1"/>
            <a:endParaRPr lang="en-US" dirty="0"/>
          </a:p>
          <a:p>
            <a:pPr lvl="1"/>
            <a:r>
              <a:rPr lang="en-US" dirty="0"/>
              <a:t>B) Within </a:t>
            </a:r>
            <a:r>
              <a:rPr lang="en-US" u="sng" dirty="0"/>
              <a:t>x</a:t>
            </a:r>
            <a:r>
              <a:rPr lang="en-US" dirty="0"/>
              <a:t> days of the termination of this Agreement, Contractor shall file with the Office and the Comptroller of the County, reports as follows:</a:t>
            </a:r>
          </a:p>
          <a:p>
            <a:pPr lvl="3"/>
            <a:r>
              <a:rPr lang="en-US" dirty="0"/>
              <a:t> A complete and verified </a:t>
            </a:r>
            <a:r>
              <a:rPr lang="en-US" u="sng" dirty="0"/>
              <a:t>reconciliation</a:t>
            </a:r>
            <a:r>
              <a:rPr lang="en-US" dirty="0"/>
              <a:t> report to include all monies received and monies expended during the term of this Agreement, must be submitted with the final claim voucher. </a:t>
            </a:r>
          </a:p>
          <a:p>
            <a:pPr lvl="3"/>
            <a:r>
              <a:rPr lang="en-US" dirty="0"/>
              <a:t> A Final Project Report (to department)</a:t>
            </a:r>
          </a:p>
          <a:p>
            <a:pPr lvl="3"/>
            <a:r>
              <a:rPr lang="en-US" dirty="0"/>
              <a:t> Annual Inventory Certification (to department)</a:t>
            </a:r>
          </a:p>
          <a:p>
            <a:pPr lvl="1"/>
            <a:r>
              <a:rPr lang="en-US" dirty="0"/>
              <a:t>Does the contract require reports, etc.? If so, department must submit written confirmation it was </a:t>
            </a:r>
            <a:r>
              <a:rPr lang="en-US" i="1" u="sng" dirty="0"/>
              <a:t>received</a:t>
            </a:r>
            <a:r>
              <a:rPr lang="en-US" dirty="0"/>
              <a:t> or </a:t>
            </a:r>
            <a:r>
              <a:rPr lang="en-US" i="1" u="sng" dirty="0"/>
              <a:t>satisfactory</a:t>
            </a:r>
            <a:r>
              <a:rPr lang="en-US" dirty="0"/>
              <a:t> (see contract for specifics).</a:t>
            </a:r>
          </a:p>
        </p:txBody>
      </p:sp>
      <p:sp>
        <p:nvSpPr>
          <p:cNvPr id="2" name="Title 1"/>
          <p:cNvSpPr>
            <a:spLocks noGrp="1"/>
          </p:cNvSpPr>
          <p:nvPr>
            <p:ph type="title"/>
          </p:nvPr>
        </p:nvSpPr>
        <p:spPr>
          <a:xfrm>
            <a:off x="762000" y="381000"/>
            <a:ext cx="8001000" cy="685800"/>
          </a:xfrm>
        </p:spPr>
        <p:txBody>
          <a:bodyPr>
            <a:normAutofit fontScale="90000"/>
          </a:bodyPr>
          <a:lstStyle/>
          <a:p>
            <a:r>
              <a:rPr lang="en-US" dirty="0"/>
              <a:t>1. Know Your Contract (cont.)</a:t>
            </a:r>
          </a:p>
        </p:txBody>
      </p:sp>
    </p:spTree>
    <p:extLst>
      <p:ext uri="{BB962C8B-B14F-4D97-AF65-F5344CB8AC3E}">
        <p14:creationId xmlns:p14="http://schemas.microsoft.com/office/powerpoint/2010/main" val="21134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endParaRPr lang="en-US" sz="2600" dirty="0"/>
          </a:p>
          <a:p>
            <a:r>
              <a:rPr lang="en-US" sz="2600" b="1" dirty="0"/>
              <a:t>MODIFICATIONS TO CONTRACT BUDGET      </a:t>
            </a:r>
            <a:r>
              <a:rPr lang="en-US" sz="2600" dirty="0"/>
              <a:t>(</a:t>
            </a:r>
            <a:r>
              <a:rPr lang="en-US" sz="2600" i="1" dirty="0"/>
              <a:t>If Applicable</a:t>
            </a:r>
            <a:r>
              <a:rPr lang="en-US" sz="2600" dirty="0"/>
              <a:t>).  </a:t>
            </a:r>
          </a:p>
          <a:p>
            <a:pPr marL="0" indent="0">
              <a:buNone/>
            </a:pPr>
            <a:endParaRPr lang="en-US" sz="2600" dirty="0"/>
          </a:p>
          <a:p>
            <a:pPr lvl="1"/>
            <a:r>
              <a:rPr lang="en-US" dirty="0"/>
              <a:t>Vendor may make adjustments to Universal Budget if </a:t>
            </a:r>
            <a:r>
              <a:rPr lang="en-US" u="sng" dirty="0"/>
              <a:t>less</a:t>
            </a:r>
            <a:r>
              <a:rPr lang="en-US" dirty="0"/>
              <a:t> than 10%.</a:t>
            </a:r>
          </a:p>
          <a:p>
            <a:pPr marL="365760" lvl="1" indent="0">
              <a:buNone/>
            </a:pPr>
            <a:endParaRPr lang="en-US" dirty="0"/>
          </a:p>
          <a:p>
            <a:pPr lvl="1"/>
            <a:r>
              <a:rPr lang="en-US" dirty="0"/>
              <a:t>Vendor may make adjustments to Universal Budget if </a:t>
            </a:r>
            <a:r>
              <a:rPr lang="en-US" u="sng" dirty="0"/>
              <a:t>more</a:t>
            </a:r>
            <a:r>
              <a:rPr lang="en-US" dirty="0"/>
              <a:t> than 10%, with </a:t>
            </a:r>
            <a:r>
              <a:rPr lang="en-US" u="sng" dirty="0"/>
              <a:t>Departmental Approval</a:t>
            </a:r>
            <a:r>
              <a:rPr lang="en-US" dirty="0"/>
              <a:t>.</a:t>
            </a:r>
          </a:p>
          <a:p>
            <a:pPr marL="365760" lvl="1" indent="0">
              <a:buNone/>
            </a:pPr>
            <a:endParaRPr lang="en-US" dirty="0"/>
          </a:p>
          <a:p>
            <a:pPr lvl="1"/>
            <a:r>
              <a:rPr lang="en-US" u="sng" dirty="0"/>
              <a:t>TOTAL</a:t>
            </a:r>
            <a:r>
              <a:rPr lang="en-US" dirty="0"/>
              <a:t> does not change, </a:t>
            </a:r>
            <a:r>
              <a:rPr lang="en-US" u="sng" dirty="0"/>
              <a:t>only category</a:t>
            </a:r>
            <a:r>
              <a:rPr lang="en-US" dirty="0"/>
              <a:t> amounts</a:t>
            </a:r>
          </a:p>
          <a:p>
            <a:pPr marL="365760" lvl="1" indent="0">
              <a:buNone/>
            </a:pPr>
            <a:endParaRPr lang="en-US" dirty="0"/>
          </a:p>
        </p:txBody>
      </p:sp>
      <p:sp>
        <p:nvSpPr>
          <p:cNvPr id="2" name="Title 1"/>
          <p:cNvSpPr>
            <a:spLocks noGrp="1"/>
          </p:cNvSpPr>
          <p:nvPr>
            <p:ph type="title"/>
          </p:nvPr>
        </p:nvSpPr>
        <p:spPr>
          <a:xfrm>
            <a:off x="762000" y="381000"/>
            <a:ext cx="8001000" cy="762000"/>
          </a:xfrm>
        </p:spPr>
        <p:txBody>
          <a:bodyPr>
            <a:normAutofit/>
          </a:bodyPr>
          <a:lstStyle/>
          <a:p>
            <a:r>
              <a:rPr lang="en-US" dirty="0"/>
              <a:t>1. Know Your Contract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316049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endParaRPr lang="en-US" sz="2600" dirty="0"/>
          </a:p>
          <a:p>
            <a:r>
              <a:rPr lang="en-US" sz="2600" b="1" dirty="0"/>
              <a:t>PAYMENT PROVISION:</a:t>
            </a:r>
          </a:p>
          <a:p>
            <a:pPr marL="0" indent="0">
              <a:buNone/>
            </a:pPr>
            <a:endParaRPr lang="en-US" sz="2600" dirty="0"/>
          </a:p>
          <a:p>
            <a:pPr lvl="1"/>
            <a:r>
              <a:rPr lang="en-US" dirty="0"/>
              <a:t>“one third (1/3) of the amount above shall be paid in advance upon the </a:t>
            </a:r>
            <a:r>
              <a:rPr lang="en-US" i="1" u="sng" dirty="0"/>
              <a:t>final execution </a:t>
            </a:r>
            <a:r>
              <a:rPr lang="en-US" dirty="0"/>
              <a:t>of the Agreement; and”</a:t>
            </a:r>
          </a:p>
          <a:p>
            <a:pPr lvl="1"/>
            <a:endParaRPr lang="en-US" dirty="0"/>
          </a:p>
          <a:p>
            <a:pPr lvl="1"/>
            <a:r>
              <a:rPr lang="en-US" i="1" u="sng" dirty="0"/>
              <a:t>Subsequent payments </a:t>
            </a:r>
            <a:r>
              <a:rPr lang="en-US" dirty="0"/>
              <a:t>shall be on a </a:t>
            </a:r>
            <a:r>
              <a:rPr lang="en-US" i="1" u="sng" dirty="0"/>
              <a:t>reimbursement basis for actual expenses incurred and solely in accordance with the budget </a:t>
            </a:r>
            <a:r>
              <a:rPr lang="en-US" dirty="0"/>
              <a:t>attached hereto.”</a:t>
            </a:r>
          </a:p>
        </p:txBody>
      </p:sp>
      <p:sp>
        <p:nvSpPr>
          <p:cNvPr id="2" name="Title 1"/>
          <p:cNvSpPr>
            <a:spLocks noGrp="1"/>
          </p:cNvSpPr>
          <p:nvPr>
            <p:ph type="title"/>
          </p:nvPr>
        </p:nvSpPr>
        <p:spPr>
          <a:xfrm>
            <a:off x="762000" y="381000"/>
            <a:ext cx="8001000" cy="762000"/>
          </a:xfrm>
        </p:spPr>
        <p:txBody>
          <a:bodyPr>
            <a:normAutofit/>
          </a:bodyPr>
          <a:lstStyle/>
          <a:p>
            <a:r>
              <a:rPr lang="en-US" dirty="0"/>
              <a:t>2. The Advance Process</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101229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a:t>Advances are generally approved by the Claims Division on the same day, so long as the following are in our possession: (1) Prior Contract is Reconciled, (2) Certified Contract and (3) Completed Claim Voucher.</a:t>
            </a:r>
          </a:p>
        </p:txBody>
      </p:sp>
      <p:sp>
        <p:nvSpPr>
          <p:cNvPr id="2" name="Title 1"/>
          <p:cNvSpPr>
            <a:spLocks noGrp="1"/>
          </p:cNvSpPr>
          <p:nvPr>
            <p:ph type="title"/>
          </p:nvPr>
        </p:nvSpPr>
        <p:spPr>
          <a:xfrm>
            <a:off x="762000" y="381000"/>
            <a:ext cx="8001000" cy="762000"/>
          </a:xfrm>
        </p:spPr>
        <p:txBody>
          <a:bodyPr>
            <a:normAutofit/>
          </a:bodyPr>
          <a:lstStyle/>
          <a:p>
            <a:r>
              <a:rPr lang="en-US" dirty="0"/>
              <a:t>2. The Advance Process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pic>
        <p:nvPicPr>
          <p:cNvPr id="6" name="Picture 5">
            <a:extLst>
              <a:ext uri="{FF2B5EF4-FFF2-40B4-BE49-F238E27FC236}">
                <a16:creationId xmlns:a16="http://schemas.microsoft.com/office/drawing/2014/main" id="{26C8F63F-9678-478D-9A02-01F7B40270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21799" y="4415568"/>
            <a:ext cx="2571750" cy="1838325"/>
          </a:xfrm>
          <a:prstGeom prst="rect">
            <a:avLst/>
          </a:prstGeom>
          <a:ln>
            <a:noFill/>
          </a:ln>
          <a:effectLst>
            <a:softEdge rad="112500"/>
          </a:effectLst>
        </p:spPr>
      </p:pic>
      <p:sp>
        <p:nvSpPr>
          <p:cNvPr id="7" name="TextBox 6">
            <a:extLst>
              <a:ext uri="{FF2B5EF4-FFF2-40B4-BE49-F238E27FC236}">
                <a16:creationId xmlns:a16="http://schemas.microsoft.com/office/drawing/2014/main" id="{CA9FD49F-114A-435E-87E2-43996CCB22D4}"/>
              </a:ext>
            </a:extLst>
          </p:cNvPr>
          <p:cNvSpPr txBox="1"/>
          <p:nvPr/>
        </p:nvSpPr>
        <p:spPr>
          <a:xfrm>
            <a:off x="3359657" y="6291993"/>
            <a:ext cx="2571750" cy="369332"/>
          </a:xfrm>
          <a:prstGeom prst="rect">
            <a:avLst/>
          </a:prstGeom>
          <a:noFill/>
        </p:spPr>
        <p:txBody>
          <a:bodyPr wrap="square" rtlCol="0">
            <a:spAutoFit/>
          </a:bodyPr>
          <a:lstStyle/>
          <a:p>
            <a:r>
              <a:rPr lang="en-US" sz="900" dirty="0">
                <a:hlinkClick r:id="rId4" tooltip="http://www.bnptrofin.ro/persoane-fizice-si-familie/succesiuni-mosteniri/"/>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9" name="Picture 8">
            <a:extLst>
              <a:ext uri="{FF2B5EF4-FFF2-40B4-BE49-F238E27FC236}">
                <a16:creationId xmlns:a16="http://schemas.microsoft.com/office/drawing/2014/main" id="{2217F68F-2A7A-48EB-88B2-4C2FFC0E041E}"/>
              </a:ext>
            </a:extLst>
          </p:cNvPr>
          <p:cNvPicPr>
            <a:picLocks noChangeAspect="1"/>
          </p:cNvPicPr>
          <p:nvPr/>
        </p:nvPicPr>
        <p:blipFill>
          <a:blip r:embed="rId6"/>
          <a:stretch>
            <a:fillRect/>
          </a:stretch>
        </p:blipFill>
        <p:spPr>
          <a:xfrm>
            <a:off x="6101272" y="4321213"/>
            <a:ext cx="1736265" cy="2246098"/>
          </a:xfrm>
          <a:prstGeom prst="rect">
            <a:avLst/>
          </a:prstGeom>
        </p:spPr>
      </p:pic>
      <p:pic>
        <p:nvPicPr>
          <p:cNvPr id="8" name="Picture 7">
            <a:extLst>
              <a:ext uri="{FF2B5EF4-FFF2-40B4-BE49-F238E27FC236}">
                <a16:creationId xmlns:a16="http://schemas.microsoft.com/office/drawing/2014/main" id="{39057D32-8756-448E-96CF-45A6DB06DB3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8201" y="4419600"/>
            <a:ext cx="2459799" cy="1576691"/>
          </a:xfrm>
          <a:prstGeom prst="rect">
            <a:avLst/>
          </a:prstGeom>
          <a:ln>
            <a:noFill/>
          </a:ln>
          <a:effectLst>
            <a:softEdge rad="112500"/>
          </a:effectLst>
        </p:spPr>
      </p:pic>
      <p:sp>
        <p:nvSpPr>
          <p:cNvPr id="10" name="TextBox 9">
            <a:extLst>
              <a:ext uri="{FF2B5EF4-FFF2-40B4-BE49-F238E27FC236}">
                <a16:creationId xmlns:a16="http://schemas.microsoft.com/office/drawing/2014/main" id="{685B0791-A0A7-47BB-A39B-F97FC022A9E3}"/>
              </a:ext>
            </a:extLst>
          </p:cNvPr>
          <p:cNvSpPr txBox="1"/>
          <p:nvPr/>
        </p:nvSpPr>
        <p:spPr>
          <a:xfrm>
            <a:off x="609600" y="6292334"/>
            <a:ext cx="2143125" cy="369332"/>
          </a:xfrm>
          <a:prstGeom prst="rect">
            <a:avLst/>
          </a:prstGeom>
          <a:noFill/>
        </p:spPr>
        <p:txBody>
          <a:bodyPr wrap="square" rtlCol="0">
            <a:spAutoFit/>
          </a:bodyPr>
          <a:lstStyle/>
          <a:p>
            <a:r>
              <a:rPr lang="en-US" sz="900" dirty="0">
                <a:hlinkClick r:id="rId8" tooltip="http://imarketingbiz.net/careers-associated-with-the-field-of-accounting/"/>
              </a:rPr>
              <a:t>This Photo</a:t>
            </a:r>
            <a:r>
              <a:rPr lang="en-US" sz="900" dirty="0"/>
              <a:t> by Unknown Author is licensed under </a:t>
            </a:r>
            <a:r>
              <a:rPr lang="en-US" sz="900" dirty="0">
                <a:hlinkClick r:id="rId9" tooltip="https://creativecommons.org/licenses/by/3.0/"/>
              </a:rPr>
              <a:t>CC BY</a:t>
            </a:r>
            <a:endParaRPr lang="en-US" sz="900" dirty="0"/>
          </a:p>
        </p:txBody>
      </p:sp>
    </p:spTree>
    <p:extLst>
      <p:ext uri="{BB962C8B-B14F-4D97-AF65-F5344CB8AC3E}">
        <p14:creationId xmlns:p14="http://schemas.microsoft.com/office/powerpoint/2010/main" val="55383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2. The Advance Process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graphicFrame>
        <p:nvGraphicFramePr>
          <p:cNvPr id="4" name="Diagram 3">
            <a:extLst>
              <a:ext uri="{FF2B5EF4-FFF2-40B4-BE49-F238E27FC236}">
                <a16:creationId xmlns:a16="http://schemas.microsoft.com/office/drawing/2014/main" id="{86A3C4AC-5237-464E-814D-9ABD6985BBDA}"/>
              </a:ext>
            </a:extLst>
          </p:cNvPr>
          <p:cNvGraphicFramePr/>
          <p:nvPr>
            <p:extLst>
              <p:ext uri="{D42A27DB-BD31-4B8C-83A1-F6EECF244321}">
                <p14:modId xmlns:p14="http://schemas.microsoft.com/office/powerpoint/2010/main" val="535381923"/>
              </p:ext>
            </p:extLst>
          </p:nvPr>
        </p:nvGraphicFramePr>
        <p:xfrm>
          <a:off x="914399" y="1676400"/>
          <a:ext cx="6980583"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050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514350" indent="-514350">
              <a:buAutoNum type="arabicPeriod"/>
            </a:pPr>
            <a:r>
              <a:rPr lang="en-US" sz="2800" b="1" dirty="0"/>
              <a:t>Know Your Contract</a:t>
            </a:r>
          </a:p>
          <a:p>
            <a:pPr marL="514350" indent="-514350">
              <a:buFont typeface="+mj-lt"/>
              <a:buAutoNum type="arabicPeriod"/>
            </a:pPr>
            <a:endParaRPr lang="en-US" sz="2800" b="1" dirty="0"/>
          </a:p>
          <a:p>
            <a:pPr marL="514350" indent="-514350">
              <a:buAutoNum type="arabicPeriod"/>
            </a:pPr>
            <a:r>
              <a:rPr lang="en-US" sz="2800" b="1" dirty="0"/>
              <a:t>The Advance Process</a:t>
            </a:r>
          </a:p>
          <a:p>
            <a:pPr marL="514350" indent="-514350">
              <a:buFont typeface="+mj-lt"/>
              <a:buAutoNum type="arabicPeriod"/>
            </a:pPr>
            <a:endParaRPr lang="en-US" sz="2800" b="1" dirty="0"/>
          </a:p>
          <a:p>
            <a:pPr marL="514350" indent="-514350">
              <a:buAutoNum type="arabicPeriod"/>
            </a:pPr>
            <a:r>
              <a:rPr lang="en-US" sz="2800" b="1" dirty="0"/>
              <a:t>The Claim Process Overview</a:t>
            </a:r>
          </a:p>
          <a:p>
            <a:pPr marL="514350" indent="-514350">
              <a:buFont typeface="+mj-lt"/>
              <a:buAutoNum type="arabicPeriod"/>
            </a:pPr>
            <a:endParaRPr lang="en-US" sz="2800" b="1" dirty="0"/>
          </a:p>
          <a:p>
            <a:pPr marL="514350" indent="-514350">
              <a:buAutoNum type="arabicPeriod"/>
            </a:pPr>
            <a:r>
              <a:rPr lang="en-US" sz="2800" b="1" dirty="0"/>
              <a:t>Preparing a Claim</a:t>
            </a:r>
          </a:p>
          <a:p>
            <a:pPr marL="514350" indent="-514350">
              <a:buAutoNum type="arabicPeriod"/>
            </a:pPr>
            <a:endParaRPr lang="en-US" sz="2800" b="1" dirty="0"/>
          </a:p>
          <a:p>
            <a:pPr marL="514350" indent="-514350">
              <a:buAutoNum type="arabicPeriod"/>
            </a:pPr>
            <a:r>
              <a:rPr lang="en-US" sz="2800" b="1" dirty="0"/>
              <a:t>Claim’s Checklist</a:t>
            </a:r>
          </a:p>
          <a:p>
            <a:pPr marL="514350" indent="-514350">
              <a:buAutoNum type="arabicPeriod"/>
            </a:pPr>
            <a:endParaRPr lang="en-US" sz="2600" b="1" dirty="0"/>
          </a:p>
          <a:p>
            <a:pPr marL="0" indent="0">
              <a:buNone/>
            </a:pPr>
            <a:endParaRPr lang="en-US" sz="2600" dirty="0"/>
          </a:p>
        </p:txBody>
      </p:sp>
      <p:sp>
        <p:nvSpPr>
          <p:cNvPr id="2" name="Title 1"/>
          <p:cNvSpPr>
            <a:spLocks noGrp="1"/>
          </p:cNvSpPr>
          <p:nvPr>
            <p:ph type="title"/>
          </p:nvPr>
        </p:nvSpPr>
        <p:spPr>
          <a:xfrm>
            <a:off x="762000" y="381000"/>
            <a:ext cx="8001000" cy="838200"/>
          </a:xfrm>
        </p:spPr>
        <p:txBody>
          <a:bodyPr>
            <a:normAutofit/>
          </a:bodyPr>
          <a:lstStyle/>
          <a:p>
            <a:r>
              <a:rPr lang="en-US" dirty="0"/>
              <a:t>What We Will Cover Today</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363395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600" dirty="0"/>
              <a:t>If CO approves by End of Day </a:t>
            </a:r>
            <a:r>
              <a:rPr lang="en-US" sz="2600" u="sng" dirty="0"/>
              <a:t>Monday</a:t>
            </a:r>
            <a:r>
              <a:rPr lang="en-US" sz="2600" dirty="0"/>
              <a:t>, TR will make Payment on </a:t>
            </a:r>
            <a:r>
              <a:rPr lang="en-US" sz="2600" u="sng" dirty="0"/>
              <a:t>Wednesday</a:t>
            </a:r>
            <a:r>
              <a:rPr lang="en-US" sz="2600" dirty="0"/>
              <a:t>.</a:t>
            </a:r>
          </a:p>
          <a:p>
            <a:endParaRPr lang="en-US" sz="2600" dirty="0"/>
          </a:p>
          <a:p>
            <a:r>
              <a:rPr lang="en-US" sz="2600" dirty="0"/>
              <a:t>If CO approves by End of Day </a:t>
            </a:r>
            <a:r>
              <a:rPr lang="en-US" sz="2600" u="sng" dirty="0"/>
              <a:t>Wednesday</a:t>
            </a:r>
            <a:r>
              <a:rPr lang="en-US" sz="2600" dirty="0"/>
              <a:t>, TR will make Payment </a:t>
            </a:r>
            <a:r>
              <a:rPr lang="en-US" sz="2600" u="sng" dirty="0"/>
              <a:t>Friday</a:t>
            </a:r>
            <a:r>
              <a:rPr lang="en-US" sz="2600" dirty="0"/>
              <a:t>.</a:t>
            </a:r>
          </a:p>
          <a:p>
            <a:endParaRPr lang="en-US" sz="2600" dirty="0"/>
          </a:p>
          <a:p>
            <a:r>
              <a:rPr lang="en-US" sz="2600" dirty="0"/>
              <a:t>*</a:t>
            </a:r>
            <a:r>
              <a:rPr lang="en-US" sz="2600" i="1" dirty="0"/>
              <a:t>Schedule is subject to change at the discretion of the Nassau County Treasurer.</a:t>
            </a:r>
          </a:p>
          <a:p>
            <a:pPr marL="0" indent="0">
              <a:buNone/>
            </a:pPr>
            <a:endParaRPr lang="en-US" sz="1700" dirty="0"/>
          </a:p>
          <a:p>
            <a:pPr lvl="1"/>
            <a:endParaRPr lang="en-US" dirty="0"/>
          </a:p>
        </p:txBody>
      </p:sp>
      <p:sp>
        <p:nvSpPr>
          <p:cNvPr id="2" name="Title 1"/>
          <p:cNvSpPr>
            <a:spLocks noGrp="1"/>
          </p:cNvSpPr>
          <p:nvPr>
            <p:ph type="title"/>
          </p:nvPr>
        </p:nvSpPr>
        <p:spPr>
          <a:xfrm>
            <a:off x="762000" y="381000"/>
            <a:ext cx="8001000" cy="685800"/>
          </a:xfrm>
        </p:spPr>
        <p:txBody>
          <a:bodyPr>
            <a:normAutofit fontScale="90000"/>
          </a:bodyPr>
          <a:lstStyle/>
          <a:p>
            <a:r>
              <a:rPr lang="en-US" dirty="0"/>
              <a:t>2. The Advance Process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156945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685800"/>
          </a:xfrm>
        </p:spPr>
        <p:txBody>
          <a:bodyPr>
            <a:normAutofit fontScale="90000"/>
          </a:bodyPr>
          <a:lstStyle/>
          <a:p>
            <a:r>
              <a:rPr lang="en-US" dirty="0"/>
              <a:t>3. Claim Process Overview</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4800" y="5638800"/>
            <a:ext cx="914400" cy="914400"/>
          </a:xfrm>
          <a:prstGeom prst="rect">
            <a:avLst/>
          </a:prstGeom>
        </p:spPr>
      </p:pic>
      <p:graphicFrame>
        <p:nvGraphicFramePr>
          <p:cNvPr id="4" name="Diagram 3">
            <a:extLst>
              <a:ext uri="{FF2B5EF4-FFF2-40B4-BE49-F238E27FC236}">
                <a16:creationId xmlns:a16="http://schemas.microsoft.com/office/drawing/2014/main" id="{8841C49A-7B92-46AA-80CB-5C92EF2DE0E4}"/>
              </a:ext>
            </a:extLst>
          </p:cNvPr>
          <p:cNvGraphicFramePr/>
          <p:nvPr>
            <p:extLst>
              <p:ext uri="{D42A27DB-BD31-4B8C-83A1-F6EECF244321}">
                <p14:modId xmlns:p14="http://schemas.microsoft.com/office/powerpoint/2010/main" val="2157108267"/>
              </p:ext>
            </p:extLst>
          </p:nvPr>
        </p:nvGraphicFramePr>
        <p:xfrm>
          <a:off x="533401" y="1397000"/>
          <a:ext cx="7361582"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540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685800"/>
          </a:xfrm>
        </p:spPr>
        <p:txBody>
          <a:bodyPr>
            <a:normAutofit fontScale="90000"/>
          </a:bodyPr>
          <a:lstStyle/>
          <a:p>
            <a:r>
              <a:rPr lang="en-US" dirty="0"/>
              <a:t>3. Claim Process Overview</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4800" y="5638800"/>
            <a:ext cx="914400" cy="914400"/>
          </a:xfrm>
          <a:prstGeom prst="rect">
            <a:avLst/>
          </a:prstGeom>
        </p:spPr>
      </p:pic>
      <p:pic>
        <p:nvPicPr>
          <p:cNvPr id="4" name="Picture 3" descr="Smiling work colleagues">
            <a:extLst>
              <a:ext uri="{FF2B5EF4-FFF2-40B4-BE49-F238E27FC236}">
                <a16:creationId xmlns:a16="http://schemas.microsoft.com/office/drawing/2014/main" id="{80E6CE1D-24F9-4CC7-C865-9632D71F0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913412"/>
            <a:ext cx="3648532" cy="2434775"/>
          </a:xfrm>
          <a:prstGeom prst="rect">
            <a:avLst/>
          </a:prstGeom>
          <a:ln>
            <a:noFill/>
          </a:ln>
          <a:effectLst>
            <a:softEdge rad="112500"/>
          </a:effectLst>
        </p:spPr>
      </p:pic>
      <p:graphicFrame>
        <p:nvGraphicFramePr>
          <p:cNvPr id="6" name="Diagram 5">
            <a:extLst>
              <a:ext uri="{FF2B5EF4-FFF2-40B4-BE49-F238E27FC236}">
                <a16:creationId xmlns:a16="http://schemas.microsoft.com/office/drawing/2014/main" id="{CEA0D4EC-F5F6-D5AC-52E4-E54CBB889278}"/>
              </a:ext>
            </a:extLst>
          </p:cNvPr>
          <p:cNvGraphicFramePr/>
          <p:nvPr>
            <p:extLst>
              <p:ext uri="{D42A27DB-BD31-4B8C-83A1-F6EECF244321}">
                <p14:modId xmlns:p14="http://schemas.microsoft.com/office/powerpoint/2010/main" val="2559275396"/>
              </p:ext>
            </p:extLst>
          </p:nvPr>
        </p:nvGraphicFramePr>
        <p:xfrm>
          <a:off x="2274163" y="10668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A16216D8-EE46-D1EC-08DE-475292B02CCD}"/>
              </a:ext>
            </a:extLst>
          </p:cNvPr>
          <p:cNvSpPr/>
          <p:nvPr/>
        </p:nvSpPr>
        <p:spPr>
          <a:xfrm rot="21051916">
            <a:off x="824501" y="1362561"/>
            <a:ext cx="3744936" cy="1077218"/>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Vendor Claims </a:t>
            </a:r>
          </a:p>
          <a:p>
            <a:pPr algn="ctr"/>
            <a:r>
              <a:rPr lang="en-US" sz="3200" b="1" dirty="0">
                <a:ln w="22225">
                  <a:solidFill>
                    <a:schemeClr val="accent2"/>
                  </a:solidFill>
                  <a:prstDash val="solid"/>
                </a:ln>
                <a:solidFill>
                  <a:schemeClr val="accent2">
                    <a:lumMod val="40000"/>
                    <a:lumOff val="60000"/>
                  </a:schemeClr>
                </a:solidFill>
              </a:rPr>
              <a:t>Non-Profit Team</a:t>
            </a:r>
          </a:p>
        </p:txBody>
      </p:sp>
      <p:pic>
        <p:nvPicPr>
          <p:cNvPr id="9" name="Picture 8" descr="Logo&#10;&#10;Description automatically generated">
            <a:extLst>
              <a:ext uri="{FF2B5EF4-FFF2-40B4-BE49-F238E27FC236}">
                <a16:creationId xmlns:a16="http://schemas.microsoft.com/office/drawing/2014/main" id="{51816516-0387-EB2A-FC0B-87E3D83C1A20}"/>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399747" y="4486324"/>
            <a:ext cx="2438400" cy="1620520"/>
          </a:xfrm>
          <a:prstGeom prst="rect">
            <a:avLst/>
          </a:prstGeom>
        </p:spPr>
      </p:pic>
    </p:spTree>
    <p:extLst>
      <p:ext uri="{BB962C8B-B14F-4D97-AF65-F5344CB8AC3E}">
        <p14:creationId xmlns:p14="http://schemas.microsoft.com/office/powerpoint/2010/main" val="1636168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685800"/>
          </a:xfrm>
        </p:spPr>
        <p:txBody>
          <a:bodyPr>
            <a:normAutofit fontScale="90000"/>
          </a:bodyPr>
          <a:lstStyle/>
          <a:p>
            <a:r>
              <a:rPr lang="en-US" dirty="0"/>
              <a:t>3. Claim Process Overview</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4800" y="5638800"/>
            <a:ext cx="914400" cy="914400"/>
          </a:xfrm>
          <a:prstGeom prst="rect">
            <a:avLst/>
          </a:prstGeom>
        </p:spPr>
      </p:pic>
      <p:graphicFrame>
        <p:nvGraphicFramePr>
          <p:cNvPr id="3" name="Diagram 2">
            <a:extLst>
              <a:ext uri="{FF2B5EF4-FFF2-40B4-BE49-F238E27FC236}">
                <a16:creationId xmlns:a16="http://schemas.microsoft.com/office/drawing/2014/main" id="{2C40A8E3-F0B1-4107-B368-C4801E1D2626}"/>
              </a:ext>
            </a:extLst>
          </p:cNvPr>
          <p:cNvGraphicFramePr/>
          <p:nvPr>
            <p:extLst>
              <p:ext uri="{D42A27DB-BD31-4B8C-83A1-F6EECF244321}">
                <p14:modId xmlns:p14="http://schemas.microsoft.com/office/powerpoint/2010/main" val="3116644563"/>
              </p:ext>
            </p:extLst>
          </p:nvPr>
        </p:nvGraphicFramePr>
        <p:xfrm>
          <a:off x="1524000" y="2413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4C472A8-64A3-44B8-9087-C3A99BDA2001}"/>
              </a:ext>
            </a:extLst>
          </p:cNvPr>
          <p:cNvSpPr txBox="1"/>
          <p:nvPr/>
        </p:nvSpPr>
        <p:spPr>
          <a:xfrm>
            <a:off x="838200" y="1229513"/>
            <a:ext cx="8001000" cy="830997"/>
          </a:xfrm>
          <a:prstGeom prst="rect">
            <a:avLst/>
          </a:prstGeom>
          <a:noFill/>
        </p:spPr>
        <p:txBody>
          <a:bodyPr wrap="square" rtlCol="0">
            <a:spAutoFit/>
          </a:bodyPr>
          <a:lstStyle/>
          <a:p>
            <a:pPr algn="ctr"/>
            <a:r>
              <a:rPr lang="en-US" sz="2400" dirty="0"/>
              <a:t>What happens to my claim when I send it to Comptroller’s?</a:t>
            </a:r>
          </a:p>
        </p:txBody>
      </p:sp>
    </p:spTree>
    <p:extLst>
      <p:ext uri="{BB962C8B-B14F-4D97-AF65-F5344CB8AC3E}">
        <p14:creationId xmlns:p14="http://schemas.microsoft.com/office/powerpoint/2010/main" val="347504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685800"/>
          </a:xfrm>
        </p:spPr>
        <p:txBody>
          <a:bodyPr>
            <a:normAutofit fontScale="90000"/>
          </a:bodyPr>
          <a:lstStyle/>
          <a:p>
            <a:r>
              <a:rPr lang="en-US" dirty="0"/>
              <a:t>3. Claim Process Overview (cont.)</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4800" y="5638800"/>
            <a:ext cx="914400" cy="914400"/>
          </a:xfrm>
          <a:prstGeom prst="rect">
            <a:avLst/>
          </a:prstGeom>
        </p:spPr>
      </p:pic>
      <p:sp>
        <p:nvSpPr>
          <p:cNvPr id="11" name="Content Placeholder 2">
            <a:extLst>
              <a:ext uri="{FF2B5EF4-FFF2-40B4-BE49-F238E27FC236}">
                <a16:creationId xmlns:a16="http://schemas.microsoft.com/office/drawing/2014/main" id="{A4586F1F-3FE2-4EB0-86FA-0BE6EBB99C47}"/>
              </a:ext>
            </a:extLst>
          </p:cNvPr>
          <p:cNvSpPr>
            <a:spLocks noGrp="1"/>
          </p:cNvSpPr>
          <p:nvPr>
            <p:ph sz="quarter" idx="1"/>
          </p:nvPr>
        </p:nvSpPr>
        <p:spPr>
          <a:xfrm>
            <a:off x="762000" y="1600200"/>
            <a:ext cx="8004048" cy="4572000"/>
          </a:xfrm>
        </p:spPr>
        <p:txBody>
          <a:bodyPr>
            <a:normAutofit/>
          </a:bodyPr>
          <a:lstStyle/>
          <a:p>
            <a:r>
              <a:rPr lang="en-US" sz="2600" dirty="0"/>
              <a:t>How long does the process take (IGO)?</a:t>
            </a:r>
          </a:p>
          <a:p>
            <a:pPr lvl="1"/>
            <a:r>
              <a:rPr lang="en-US" sz="2300" dirty="0"/>
              <a:t>After the Department submits to CO, a claim is generally approved within </a:t>
            </a:r>
            <a:r>
              <a:rPr lang="en-US" sz="2300" u="sng" dirty="0"/>
              <a:t>less than</a:t>
            </a:r>
            <a:r>
              <a:rPr lang="en-US" sz="2300" dirty="0"/>
              <a:t> 30 days, if </a:t>
            </a:r>
            <a:r>
              <a:rPr lang="en-US" sz="2300" b="1" u="sng" dirty="0"/>
              <a:t>I</a:t>
            </a:r>
            <a:r>
              <a:rPr lang="en-US" sz="2300" u="sng" dirty="0"/>
              <a:t>n </a:t>
            </a:r>
            <a:r>
              <a:rPr lang="en-US" sz="2300" b="1" u="sng" dirty="0"/>
              <a:t>G</a:t>
            </a:r>
            <a:r>
              <a:rPr lang="en-US" sz="2300" u="sng" dirty="0"/>
              <a:t>ood </a:t>
            </a:r>
            <a:r>
              <a:rPr lang="en-US" sz="2300" b="1" u="sng" dirty="0"/>
              <a:t>O</a:t>
            </a:r>
            <a:r>
              <a:rPr lang="en-US" sz="2300" u="sng" dirty="0"/>
              <a:t>rder </a:t>
            </a:r>
            <a:r>
              <a:rPr lang="en-US" sz="2300" dirty="0"/>
              <a:t>(IGO).</a:t>
            </a:r>
          </a:p>
          <a:p>
            <a:r>
              <a:rPr lang="en-US" sz="2600" dirty="0"/>
              <a:t>How long does the process take (</a:t>
            </a:r>
            <a:r>
              <a:rPr lang="en-US" sz="2600" dirty="0" err="1"/>
              <a:t>NoGo</a:t>
            </a:r>
            <a:r>
              <a:rPr lang="en-US" sz="2600" dirty="0"/>
              <a:t>)?</a:t>
            </a:r>
          </a:p>
          <a:p>
            <a:pPr lvl="1"/>
            <a:r>
              <a:rPr lang="en-US" sz="2300" dirty="0"/>
              <a:t>If </a:t>
            </a:r>
            <a:r>
              <a:rPr lang="en-US" sz="2300" b="1" u="sng" dirty="0" err="1"/>
              <a:t>NO</a:t>
            </a:r>
            <a:r>
              <a:rPr lang="en-US" sz="2300" u="sng" dirty="0" err="1"/>
              <a:t>t</a:t>
            </a:r>
            <a:r>
              <a:rPr lang="en-US" sz="2300" u="sng" dirty="0"/>
              <a:t> in </a:t>
            </a:r>
            <a:r>
              <a:rPr lang="en-US" sz="2300" b="1" u="sng" dirty="0"/>
              <a:t>G</a:t>
            </a:r>
            <a:r>
              <a:rPr lang="en-US" sz="2300" u="sng" dirty="0"/>
              <a:t>ood </a:t>
            </a:r>
            <a:r>
              <a:rPr lang="en-US" sz="2300" b="1" u="sng" dirty="0"/>
              <a:t>O</a:t>
            </a:r>
            <a:r>
              <a:rPr lang="en-US" sz="2300" u="sng" dirty="0"/>
              <a:t>rder</a:t>
            </a:r>
            <a:r>
              <a:rPr lang="en-US" sz="2300" dirty="0"/>
              <a:t>, each email back and forth may delay claims as much as </a:t>
            </a:r>
            <a:r>
              <a:rPr lang="en-US" sz="2300" u="sng" dirty="0"/>
              <a:t>a few days.</a:t>
            </a:r>
            <a:r>
              <a:rPr lang="en-US" sz="2300" dirty="0"/>
              <a:t> Each official rejection may delay claims as much as </a:t>
            </a:r>
            <a:r>
              <a:rPr lang="en-US" sz="2300" u="sng" dirty="0"/>
              <a:t>an additional week or longer</a:t>
            </a:r>
            <a:r>
              <a:rPr lang="en-US" sz="2300" dirty="0"/>
              <a:t>.</a:t>
            </a:r>
          </a:p>
          <a:p>
            <a:r>
              <a:rPr lang="en-US" sz="2600" dirty="0"/>
              <a:t>On average, 4 in 5 claims contain at least one error and require more information.</a:t>
            </a:r>
          </a:p>
          <a:p>
            <a:pPr marL="0" indent="0">
              <a:buNone/>
            </a:pPr>
            <a:endParaRPr lang="en-US" sz="2600" dirty="0"/>
          </a:p>
        </p:txBody>
      </p:sp>
    </p:spTree>
    <p:extLst>
      <p:ext uri="{BB962C8B-B14F-4D97-AF65-F5344CB8AC3E}">
        <p14:creationId xmlns:p14="http://schemas.microsoft.com/office/powerpoint/2010/main" val="2064000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3000" dirty="0"/>
              <a:t>BASICS</a:t>
            </a:r>
          </a:p>
          <a:p>
            <a:pPr marL="0" indent="0">
              <a:buNone/>
            </a:pPr>
            <a:endParaRPr lang="en-US" sz="3000" dirty="0"/>
          </a:p>
          <a:p>
            <a:pPr lvl="1"/>
            <a:r>
              <a:rPr lang="en-US" sz="2700" dirty="0"/>
              <a:t>Section 2, Contract</a:t>
            </a:r>
          </a:p>
          <a:p>
            <a:pPr lvl="1"/>
            <a:r>
              <a:rPr lang="en-US" sz="2700" dirty="0"/>
              <a:t>Sections 4-7, Vendor Info.</a:t>
            </a:r>
          </a:p>
          <a:p>
            <a:pPr lvl="1"/>
            <a:r>
              <a:rPr lang="en-US" sz="2700" dirty="0"/>
              <a:t>Section 8, Vendor Cert.</a:t>
            </a:r>
          </a:p>
          <a:p>
            <a:pPr lvl="1"/>
            <a:r>
              <a:rPr lang="en-US" sz="2700" dirty="0"/>
              <a:t>Section 11, Details</a:t>
            </a:r>
          </a:p>
          <a:p>
            <a:pPr lvl="1"/>
            <a:r>
              <a:rPr lang="en-US" sz="2700" dirty="0"/>
              <a:t>Section 12, Claim Total</a:t>
            </a:r>
          </a:p>
          <a:p>
            <a:pPr lvl="1"/>
            <a:r>
              <a:rPr lang="en-US" sz="2700" dirty="0"/>
              <a:t>NC Dept. Certification</a:t>
            </a:r>
          </a:p>
        </p:txBody>
      </p:sp>
      <p:sp>
        <p:nvSpPr>
          <p:cNvPr id="2" name="Title 1"/>
          <p:cNvSpPr>
            <a:spLocks noGrp="1"/>
          </p:cNvSpPr>
          <p:nvPr>
            <p:ph type="title"/>
          </p:nvPr>
        </p:nvSpPr>
        <p:spPr>
          <a:xfrm>
            <a:off x="762000" y="381000"/>
            <a:ext cx="8001000" cy="762000"/>
          </a:xfrm>
        </p:spPr>
        <p:txBody>
          <a:bodyPr>
            <a:normAutofit/>
          </a:bodyPr>
          <a:lstStyle/>
          <a:p>
            <a:r>
              <a:rPr lang="en-US" dirty="0"/>
              <a:t>4. Preparing a Claim</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pic>
        <p:nvPicPr>
          <p:cNvPr id="4" name="Picture 3">
            <a:extLst>
              <a:ext uri="{FF2B5EF4-FFF2-40B4-BE49-F238E27FC236}">
                <a16:creationId xmlns:a16="http://schemas.microsoft.com/office/drawing/2014/main" id="{2AF9E8FD-1DCA-432E-9A61-2FE301A0337A}"/>
              </a:ext>
            </a:extLst>
          </p:cNvPr>
          <p:cNvPicPr>
            <a:picLocks noChangeAspect="1"/>
          </p:cNvPicPr>
          <p:nvPr/>
        </p:nvPicPr>
        <p:blipFill>
          <a:blip r:embed="rId3"/>
          <a:stretch>
            <a:fillRect/>
          </a:stretch>
        </p:blipFill>
        <p:spPr>
          <a:xfrm>
            <a:off x="5766149" y="1409700"/>
            <a:ext cx="3062990" cy="3962400"/>
          </a:xfrm>
          <a:prstGeom prst="rect">
            <a:avLst/>
          </a:prstGeom>
          <a:ln>
            <a:noFill/>
          </a:ln>
          <a:effectLst>
            <a:softEdge rad="112500"/>
          </a:effectLst>
        </p:spPr>
      </p:pic>
    </p:spTree>
    <p:extLst>
      <p:ext uri="{BB962C8B-B14F-4D97-AF65-F5344CB8AC3E}">
        <p14:creationId xmlns:p14="http://schemas.microsoft.com/office/powerpoint/2010/main" val="8861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600" dirty="0"/>
          </a:p>
          <a:p>
            <a:r>
              <a:rPr lang="en-US" sz="2600" b="1" dirty="0"/>
              <a:t>GENERAL AUDIT STANDARDS. </a:t>
            </a:r>
          </a:p>
          <a:p>
            <a:pPr lvl="1"/>
            <a:r>
              <a:rPr lang="en-US" sz="2700" dirty="0"/>
              <a:t>Any and all guidelines specified in contract (see previous slides).</a:t>
            </a:r>
          </a:p>
          <a:p>
            <a:pPr lvl="1"/>
            <a:endParaRPr lang="en-US" sz="1200" dirty="0"/>
          </a:p>
          <a:p>
            <a:pPr lvl="1"/>
            <a:r>
              <a:rPr lang="en-US" sz="2700" dirty="0"/>
              <a:t>Office of the State Comptroller’s Division of Local Government and School Accountability, </a:t>
            </a:r>
            <a:r>
              <a:rPr lang="en-US" sz="2700" i="1" u="sng" dirty="0">
                <a:hlinkClick r:id="rId2"/>
              </a:rPr>
              <a:t>Local Government Management Guide for Improving the Effectiveness of Your Claims Auditing Process </a:t>
            </a:r>
            <a:endParaRPr lang="en-US" u="sng" dirty="0"/>
          </a:p>
        </p:txBody>
      </p:sp>
      <p:sp>
        <p:nvSpPr>
          <p:cNvPr id="2" name="Title 1"/>
          <p:cNvSpPr>
            <a:spLocks noGrp="1"/>
          </p:cNvSpPr>
          <p:nvPr>
            <p:ph type="title"/>
          </p:nvPr>
        </p:nvSpPr>
        <p:spPr>
          <a:xfrm>
            <a:off x="762000" y="381000"/>
            <a:ext cx="8001000" cy="762000"/>
          </a:xfrm>
        </p:spPr>
        <p:txBody>
          <a:bodyPr>
            <a:normAutofit/>
          </a:bodyPr>
          <a:lstStyle/>
          <a:p>
            <a:r>
              <a:rPr lang="en-US" dirty="0"/>
              <a:t>4. Preparing a Claim</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30F47FB1-E094-43D7-A409-67BA5CE14FDD}"/>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43777" y="733778"/>
            <a:ext cx="2102412" cy="1843114"/>
          </a:xfrm>
          <a:prstGeom prst="rect">
            <a:avLst/>
          </a:prstGeom>
        </p:spPr>
      </p:pic>
    </p:spTree>
    <p:extLst>
      <p:ext uri="{BB962C8B-B14F-4D97-AF65-F5344CB8AC3E}">
        <p14:creationId xmlns:p14="http://schemas.microsoft.com/office/powerpoint/2010/main" val="2577001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600200"/>
            <a:ext cx="8004048" cy="5105400"/>
          </a:xfrm>
        </p:spPr>
        <p:txBody>
          <a:bodyPr>
            <a:normAutofit/>
          </a:bodyPr>
          <a:lstStyle/>
          <a:p>
            <a:r>
              <a:rPr lang="en-US" sz="2600" b="1" dirty="0"/>
              <a:t>GENERAL AUDIT STANDARDS (cont.) </a:t>
            </a:r>
            <a:endParaRPr lang="en-US" sz="1200" dirty="0"/>
          </a:p>
          <a:p>
            <a:pPr lvl="1"/>
            <a:endParaRPr lang="en-US" sz="2700" u="sng" dirty="0"/>
          </a:p>
          <a:p>
            <a:pPr lvl="1"/>
            <a:r>
              <a:rPr lang="en-US" sz="2700" u="sng" dirty="0"/>
              <a:t>Industry Standards &amp; Best Practices:</a:t>
            </a:r>
          </a:p>
          <a:p>
            <a:pPr marL="365760" lvl="1" indent="0">
              <a:buNone/>
            </a:pPr>
            <a:endParaRPr lang="en-US" sz="2700" u="sng" dirty="0"/>
          </a:p>
          <a:p>
            <a:pPr lvl="2"/>
            <a:r>
              <a:rPr lang="en-US" b="1" dirty="0"/>
              <a:t>National Council of Nonprofits</a:t>
            </a:r>
            <a:r>
              <a:rPr lang="en-US" dirty="0"/>
              <a:t>:</a:t>
            </a:r>
            <a:r>
              <a:rPr lang="en-US" u="sng" dirty="0"/>
              <a:t> </a:t>
            </a:r>
            <a:r>
              <a:rPr lang="en-US" dirty="0">
                <a:hlinkClick r:id="rId2"/>
              </a:rPr>
              <a:t>https://www.councilofnonprofits.org/</a:t>
            </a:r>
            <a:endParaRPr lang="en-US" dirty="0"/>
          </a:p>
          <a:p>
            <a:pPr marL="685800" lvl="2" indent="0">
              <a:buNone/>
            </a:pPr>
            <a:endParaRPr lang="en-US" dirty="0"/>
          </a:p>
          <a:p>
            <a:pPr lvl="2"/>
            <a:r>
              <a:rPr lang="en-US" b="1" dirty="0"/>
              <a:t>New York Council of Nonprofits</a:t>
            </a:r>
            <a:r>
              <a:rPr lang="en-US" dirty="0"/>
              <a:t>: </a:t>
            </a:r>
            <a:r>
              <a:rPr lang="en-US" dirty="0">
                <a:hlinkClick r:id="rId3"/>
              </a:rPr>
              <a:t>http://www.nycon.org/</a:t>
            </a:r>
            <a:r>
              <a:rPr lang="en-US" dirty="0"/>
              <a:t> </a:t>
            </a:r>
          </a:p>
          <a:p>
            <a:pPr marL="685800" lvl="2" indent="0">
              <a:buNone/>
            </a:pPr>
            <a:endParaRPr lang="en-US" dirty="0"/>
          </a:p>
          <a:p>
            <a:pPr lvl="2"/>
            <a:r>
              <a:rPr lang="en-US" b="1" dirty="0"/>
              <a:t>Nonprofit New York</a:t>
            </a:r>
            <a:r>
              <a:rPr lang="en-US" dirty="0"/>
              <a:t>: </a:t>
            </a:r>
            <a:r>
              <a:rPr lang="en-US" dirty="0">
                <a:hlinkClick r:id="rId4"/>
              </a:rPr>
              <a:t>https://www.nonprofitnewyork.org/</a:t>
            </a:r>
            <a:r>
              <a:rPr lang="en-US" dirty="0"/>
              <a:t> </a:t>
            </a:r>
          </a:p>
          <a:p>
            <a:pPr lvl="2"/>
            <a:endParaRPr lang="en-US" u="sng" dirty="0"/>
          </a:p>
        </p:txBody>
      </p:sp>
      <p:sp>
        <p:nvSpPr>
          <p:cNvPr id="2" name="Title 1"/>
          <p:cNvSpPr>
            <a:spLocks noGrp="1"/>
          </p:cNvSpPr>
          <p:nvPr>
            <p:ph type="title"/>
          </p:nvPr>
        </p:nvSpPr>
        <p:spPr>
          <a:xfrm>
            <a:off x="762000" y="381000"/>
            <a:ext cx="8001000" cy="762000"/>
          </a:xfrm>
        </p:spPr>
        <p:txBody>
          <a:bodyPr>
            <a:normAutofit/>
          </a:bodyPr>
          <a:lstStyle/>
          <a:p>
            <a:r>
              <a:rPr lang="en-US" dirty="0"/>
              <a:t>4. Preparing a Claim</a:t>
            </a:r>
          </a:p>
        </p:txBody>
      </p:sp>
      <p:pic>
        <p:nvPicPr>
          <p:cNvPr id="5"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4175692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r>
              <a:rPr lang="en-US" sz="2600" b="1" dirty="0"/>
              <a:t>PROOF OF PAYMENT. </a:t>
            </a:r>
          </a:p>
          <a:p>
            <a:pPr marL="0" indent="0">
              <a:buNone/>
            </a:pPr>
            <a:endParaRPr lang="en-US" sz="3200" dirty="0"/>
          </a:p>
          <a:p>
            <a:pPr lvl="1"/>
            <a:r>
              <a:rPr lang="en-US" sz="2900" dirty="0"/>
              <a:t>All charges require “Proof of payment,” clearly showing amount being paid, and consists of, but is not limited to: </a:t>
            </a:r>
          </a:p>
          <a:p>
            <a:pPr marL="0" indent="0">
              <a:buNone/>
            </a:pPr>
            <a:endParaRPr lang="en-US" sz="3200" dirty="0"/>
          </a:p>
          <a:p>
            <a:pPr lvl="2"/>
            <a:r>
              <a:rPr lang="en-US" sz="2600" dirty="0"/>
              <a:t>canceled checks, </a:t>
            </a:r>
          </a:p>
          <a:p>
            <a:pPr lvl="2"/>
            <a:r>
              <a:rPr lang="en-US" sz="2600" dirty="0"/>
              <a:t>bank statements, </a:t>
            </a:r>
          </a:p>
          <a:p>
            <a:pPr lvl="2"/>
            <a:r>
              <a:rPr lang="en-US" sz="2600" dirty="0"/>
              <a:t>notice of electronic payment, or </a:t>
            </a:r>
          </a:p>
          <a:p>
            <a:pPr lvl="2"/>
            <a:r>
              <a:rPr lang="en-US" sz="2600" dirty="0"/>
              <a:t>confirmation email of electronic payment or automatic payment made, etc. </a:t>
            </a:r>
          </a:p>
          <a:p>
            <a:pPr lvl="2"/>
            <a:r>
              <a:rPr lang="en-US" sz="2600" dirty="0"/>
              <a:t>When using </a:t>
            </a:r>
            <a:r>
              <a:rPr lang="en-US" sz="2600" u="sng" dirty="0"/>
              <a:t>Credit cards</a:t>
            </a:r>
            <a:r>
              <a:rPr lang="en-US" sz="2600" dirty="0"/>
              <a:t>, proof of payment is a credit card statement with amount indicated </a:t>
            </a:r>
            <a:r>
              <a:rPr lang="en-US" sz="2600" b="1" u="sng" dirty="0"/>
              <a:t>AND</a:t>
            </a:r>
            <a:r>
              <a:rPr lang="en-US" sz="2600" b="1" dirty="0"/>
              <a:t> </a:t>
            </a:r>
            <a:r>
              <a:rPr lang="en-US" sz="2600" dirty="0"/>
              <a:t>proof of how the credit card was paid. </a:t>
            </a:r>
          </a:p>
          <a:p>
            <a:pPr lvl="2"/>
            <a:endParaRPr lang="en-US" sz="2600" dirty="0"/>
          </a:p>
          <a:p>
            <a:endParaRPr lang="en-US" sz="3200" dirty="0"/>
          </a:p>
          <a:p>
            <a:pPr lvl="1"/>
            <a:endParaRPr lang="en-US" dirty="0"/>
          </a:p>
        </p:txBody>
      </p:sp>
      <p:sp>
        <p:nvSpPr>
          <p:cNvPr id="2" name="Title 1"/>
          <p:cNvSpPr>
            <a:spLocks noGrp="1"/>
          </p:cNvSpPr>
          <p:nvPr>
            <p:ph type="title"/>
          </p:nvPr>
        </p:nvSpPr>
        <p:spPr>
          <a:xfrm>
            <a:off x="762000" y="381000"/>
            <a:ext cx="8001000" cy="762000"/>
          </a:xfrm>
        </p:spPr>
        <p:txBody>
          <a:bodyPr>
            <a:normAutofit/>
          </a:bodyPr>
          <a:lstStyle/>
          <a:p>
            <a:r>
              <a:rPr lang="en-US" dirty="0"/>
              <a:t>4. Preparing a Claim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3680102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371600"/>
            <a:ext cx="8004048" cy="4800600"/>
          </a:xfrm>
        </p:spPr>
        <p:txBody>
          <a:bodyPr>
            <a:normAutofit/>
          </a:bodyPr>
          <a:lstStyle/>
          <a:p>
            <a:r>
              <a:rPr lang="en-US" sz="2600" b="1" dirty="0"/>
              <a:t>PROOF OF PAYMENT (cont.)</a:t>
            </a:r>
          </a:p>
          <a:p>
            <a:pPr marL="0" indent="0">
              <a:buNone/>
            </a:pPr>
            <a:endParaRPr lang="en-US" sz="3200" dirty="0"/>
          </a:p>
          <a:p>
            <a:pPr lvl="2"/>
            <a:endParaRPr lang="en-US" sz="2600" dirty="0"/>
          </a:p>
          <a:p>
            <a:endParaRPr lang="en-US" sz="3200" dirty="0"/>
          </a:p>
          <a:p>
            <a:pPr lvl="1"/>
            <a:endParaRPr lang="en-US" dirty="0"/>
          </a:p>
        </p:txBody>
      </p:sp>
      <p:sp>
        <p:nvSpPr>
          <p:cNvPr id="2" name="Title 1"/>
          <p:cNvSpPr>
            <a:spLocks noGrp="1"/>
          </p:cNvSpPr>
          <p:nvPr>
            <p:ph type="title"/>
          </p:nvPr>
        </p:nvSpPr>
        <p:spPr>
          <a:xfrm>
            <a:off x="762000" y="381000"/>
            <a:ext cx="8001000" cy="762000"/>
          </a:xfrm>
        </p:spPr>
        <p:txBody>
          <a:bodyPr>
            <a:normAutofit/>
          </a:bodyPr>
          <a:lstStyle/>
          <a:p>
            <a:r>
              <a:rPr lang="en-US" dirty="0"/>
              <a:t>4. Preparing a Claim (cont.)</a:t>
            </a:r>
          </a:p>
        </p:txBody>
      </p:sp>
      <p:pic>
        <p:nvPicPr>
          <p:cNvPr id="6" name="Picture 5">
            <a:extLst>
              <a:ext uri="{FF2B5EF4-FFF2-40B4-BE49-F238E27FC236}">
                <a16:creationId xmlns:a16="http://schemas.microsoft.com/office/drawing/2014/main" id="{5AA545FC-877A-46D7-B116-9A569487FF6B}"/>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48825"/>
          <a:stretch/>
        </p:blipFill>
        <p:spPr>
          <a:xfrm>
            <a:off x="732519" y="2457202"/>
            <a:ext cx="4146336" cy="1943595"/>
          </a:xfrm>
          <a:prstGeom prst="rect">
            <a:avLst/>
          </a:prstGeom>
        </p:spPr>
      </p:pic>
      <p:sp>
        <p:nvSpPr>
          <p:cNvPr id="7" name="TextBox 6">
            <a:extLst>
              <a:ext uri="{FF2B5EF4-FFF2-40B4-BE49-F238E27FC236}">
                <a16:creationId xmlns:a16="http://schemas.microsoft.com/office/drawing/2014/main" id="{233C9D51-BC61-411D-B7AE-582ADE8B64F8}"/>
              </a:ext>
            </a:extLst>
          </p:cNvPr>
          <p:cNvSpPr txBox="1"/>
          <p:nvPr/>
        </p:nvSpPr>
        <p:spPr>
          <a:xfrm>
            <a:off x="1615967" y="6253141"/>
            <a:ext cx="2438400" cy="369332"/>
          </a:xfrm>
          <a:prstGeom prst="rect">
            <a:avLst/>
          </a:prstGeom>
          <a:noFill/>
        </p:spPr>
        <p:txBody>
          <a:bodyPr wrap="square" rtlCol="0">
            <a:spAutoFit/>
          </a:bodyPr>
          <a:lstStyle/>
          <a:p>
            <a:r>
              <a:rPr lang="en-US" sz="900" dirty="0">
                <a:hlinkClick r:id="rId3" tooltip="https://2012books.lardbucket.org/books/legal-aspects-of-commercial-transactions/s29-01-banks-and-their-customers.html"/>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8" name="Picture 7">
            <a:extLst>
              <a:ext uri="{FF2B5EF4-FFF2-40B4-BE49-F238E27FC236}">
                <a16:creationId xmlns:a16="http://schemas.microsoft.com/office/drawing/2014/main" id="{43B2741D-F6DF-4DEA-8F89-ABCDBFF28675}"/>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1175"/>
          <a:stretch/>
        </p:blipFill>
        <p:spPr>
          <a:xfrm>
            <a:off x="761999" y="4292940"/>
            <a:ext cx="4146337" cy="1879259"/>
          </a:xfrm>
          <a:prstGeom prst="rect">
            <a:avLst/>
          </a:prstGeom>
        </p:spPr>
      </p:pic>
      <p:sp>
        <p:nvSpPr>
          <p:cNvPr id="9" name="TextBox 8">
            <a:extLst>
              <a:ext uri="{FF2B5EF4-FFF2-40B4-BE49-F238E27FC236}">
                <a16:creationId xmlns:a16="http://schemas.microsoft.com/office/drawing/2014/main" id="{824419BD-AF97-4688-82C5-3DE539860134}"/>
              </a:ext>
            </a:extLst>
          </p:cNvPr>
          <p:cNvSpPr txBox="1"/>
          <p:nvPr/>
        </p:nvSpPr>
        <p:spPr>
          <a:xfrm>
            <a:off x="1877388" y="2126073"/>
            <a:ext cx="1856598" cy="369332"/>
          </a:xfrm>
          <a:prstGeom prst="rect">
            <a:avLst/>
          </a:prstGeom>
          <a:noFill/>
        </p:spPr>
        <p:txBody>
          <a:bodyPr wrap="none" rtlCol="0">
            <a:spAutoFit/>
          </a:bodyPr>
          <a:lstStyle/>
          <a:p>
            <a:r>
              <a:rPr lang="en-US" dirty="0"/>
              <a:t>Cancelled Check</a:t>
            </a:r>
          </a:p>
        </p:txBody>
      </p:sp>
      <p:sp>
        <p:nvSpPr>
          <p:cNvPr id="10" name="TextBox 9">
            <a:extLst>
              <a:ext uri="{FF2B5EF4-FFF2-40B4-BE49-F238E27FC236}">
                <a16:creationId xmlns:a16="http://schemas.microsoft.com/office/drawing/2014/main" id="{87A4959F-44E0-4292-A48F-8659DC35BB26}"/>
              </a:ext>
            </a:extLst>
          </p:cNvPr>
          <p:cNvSpPr txBox="1"/>
          <p:nvPr/>
        </p:nvSpPr>
        <p:spPr>
          <a:xfrm>
            <a:off x="5927326" y="2110147"/>
            <a:ext cx="1819729" cy="369332"/>
          </a:xfrm>
          <a:prstGeom prst="rect">
            <a:avLst/>
          </a:prstGeom>
          <a:noFill/>
        </p:spPr>
        <p:txBody>
          <a:bodyPr wrap="none" rtlCol="0">
            <a:spAutoFit/>
          </a:bodyPr>
          <a:lstStyle/>
          <a:p>
            <a:r>
              <a:rPr lang="en-US" dirty="0"/>
              <a:t>Bank Statement</a:t>
            </a:r>
          </a:p>
        </p:txBody>
      </p:sp>
      <p:pic>
        <p:nvPicPr>
          <p:cNvPr id="11" name="Picture 10">
            <a:extLst>
              <a:ext uri="{FF2B5EF4-FFF2-40B4-BE49-F238E27FC236}">
                <a16:creationId xmlns:a16="http://schemas.microsoft.com/office/drawing/2014/main" id="{F7147E2A-610A-4058-B62E-867411E4206E}"/>
              </a:ext>
            </a:extLst>
          </p:cNvPr>
          <p:cNvPicPr>
            <a:picLocks noChangeAspect="1"/>
          </p:cNvPicPr>
          <p:nvPr/>
        </p:nvPicPr>
        <p:blipFill rotWithShape="1">
          <a:blip r:embed="rId6"/>
          <a:srcRect l="2566" t="2222" r="8316" b="26667"/>
          <a:stretch/>
        </p:blipFill>
        <p:spPr>
          <a:xfrm>
            <a:off x="5137064" y="2578832"/>
            <a:ext cx="3400255" cy="3509941"/>
          </a:xfrm>
          <a:prstGeom prst="rect">
            <a:avLst/>
          </a:prstGeom>
          <a:ln>
            <a:no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510E650D-677A-4DE7-8184-E6E72F3DE568}"/>
              </a:ext>
            </a:extLst>
          </p:cNvPr>
          <p:cNvSpPr/>
          <p:nvPr/>
        </p:nvSpPr>
        <p:spPr>
          <a:xfrm>
            <a:off x="2514600" y="47244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B648AD16-742B-4E70-A556-6FD0181969AB}"/>
              </a:ext>
            </a:extLst>
          </p:cNvPr>
          <p:cNvSpPr/>
          <p:nvPr/>
        </p:nvSpPr>
        <p:spPr>
          <a:xfrm rot="16200000">
            <a:off x="5334000" y="4105202"/>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37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9975" y="1595966"/>
            <a:ext cx="8004048" cy="4572000"/>
          </a:xfrm>
        </p:spPr>
        <p:txBody>
          <a:bodyPr>
            <a:normAutofit/>
          </a:bodyPr>
          <a:lstStyle/>
          <a:p>
            <a:pPr marL="0" indent="0" algn="ctr">
              <a:buNone/>
            </a:pPr>
            <a:r>
              <a:rPr lang="en-US" sz="4400" b="1" dirty="0"/>
              <a:t>How Many of You Submit Perfect Claims?</a:t>
            </a:r>
          </a:p>
          <a:p>
            <a:pPr algn="ctr"/>
            <a:endParaRPr lang="en-US" sz="1200" b="1" dirty="0">
              <a:solidFill>
                <a:srgbClr val="FF0000"/>
              </a:solidFill>
            </a:endParaRPr>
          </a:p>
          <a:p>
            <a:pPr algn="ctr"/>
            <a:r>
              <a:rPr lang="en-US" sz="3200" b="1" dirty="0">
                <a:solidFill>
                  <a:srgbClr val="FF0000"/>
                </a:solidFill>
              </a:rPr>
              <a:t>4 in 5 claims are submitted NOGO</a:t>
            </a:r>
          </a:p>
          <a:p>
            <a:pPr marL="0" indent="0">
              <a:buNone/>
            </a:pPr>
            <a:endParaRPr lang="en-US" sz="2600" dirty="0"/>
          </a:p>
        </p:txBody>
      </p:sp>
      <p:sp>
        <p:nvSpPr>
          <p:cNvPr id="2" name="Title 1"/>
          <p:cNvSpPr>
            <a:spLocks noGrp="1"/>
          </p:cNvSpPr>
          <p:nvPr>
            <p:ph type="title"/>
          </p:nvPr>
        </p:nvSpPr>
        <p:spPr>
          <a:xfrm>
            <a:off x="762000" y="381000"/>
            <a:ext cx="8001000" cy="838200"/>
          </a:xfrm>
        </p:spPr>
        <p:txBody>
          <a:bodyPr>
            <a:normAutofit/>
          </a:bodyPr>
          <a:lstStyle/>
          <a:p>
            <a:r>
              <a:rPr lang="en-US" dirty="0"/>
              <a:t>What We Will Cover Today</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pic>
        <p:nvPicPr>
          <p:cNvPr id="6" name="Picture 5" descr="A picture containing clothing&#10;&#10;Description automatically generated">
            <a:extLst>
              <a:ext uri="{FF2B5EF4-FFF2-40B4-BE49-F238E27FC236}">
                <a16:creationId xmlns:a16="http://schemas.microsoft.com/office/drawing/2014/main" id="{C6A5FAA0-0F51-4D1F-BCEB-FC090DAB0A7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35976" y="3505200"/>
            <a:ext cx="4872047" cy="2777067"/>
          </a:xfrm>
          <a:prstGeom prst="rect">
            <a:avLst/>
          </a:prstGeom>
        </p:spPr>
      </p:pic>
      <p:sp>
        <p:nvSpPr>
          <p:cNvPr id="7" name="TextBox 6">
            <a:extLst>
              <a:ext uri="{FF2B5EF4-FFF2-40B4-BE49-F238E27FC236}">
                <a16:creationId xmlns:a16="http://schemas.microsoft.com/office/drawing/2014/main" id="{26D4C615-3E7D-408D-B4F0-3DFEB65C9638}"/>
              </a:ext>
            </a:extLst>
          </p:cNvPr>
          <p:cNvSpPr txBox="1"/>
          <p:nvPr/>
        </p:nvSpPr>
        <p:spPr>
          <a:xfrm>
            <a:off x="1371600" y="6544733"/>
            <a:ext cx="6477000" cy="230832"/>
          </a:xfrm>
          <a:prstGeom prst="rect">
            <a:avLst/>
          </a:prstGeom>
          <a:noFill/>
        </p:spPr>
        <p:txBody>
          <a:bodyPr wrap="square" rtlCol="0">
            <a:spAutoFit/>
          </a:bodyPr>
          <a:lstStyle/>
          <a:p>
            <a:pPr algn="ctr"/>
            <a:r>
              <a:rPr lang="en-US" sz="900" dirty="0">
                <a:hlinkClick r:id="rId4" tooltip="http://tweenteacher.com/2012/04/24/40-strategies-for-teaching-eld-students/"/>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1165556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685800"/>
          </a:xfrm>
        </p:spPr>
        <p:txBody>
          <a:bodyPr>
            <a:normAutofit fontScale="90000"/>
          </a:bodyPr>
          <a:lstStyle/>
          <a:p>
            <a:r>
              <a:rPr lang="en-US" dirty="0"/>
              <a:t>4. Preparing a Claim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pic>
        <p:nvPicPr>
          <p:cNvPr id="4" name="Picture 3">
            <a:extLst>
              <a:ext uri="{FF2B5EF4-FFF2-40B4-BE49-F238E27FC236}">
                <a16:creationId xmlns:a16="http://schemas.microsoft.com/office/drawing/2014/main" id="{645BFCF8-947B-4A5B-8857-A2DBB30A8A6F}"/>
              </a:ext>
            </a:extLst>
          </p:cNvPr>
          <p:cNvPicPr>
            <a:picLocks noChangeAspect="1"/>
          </p:cNvPicPr>
          <p:nvPr/>
        </p:nvPicPr>
        <p:blipFill rotWithShape="1">
          <a:blip r:embed="rId3"/>
          <a:srcRect b="16310"/>
          <a:stretch/>
        </p:blipFill>
        <p:spPr>
          <a:xfrm>
            <a:off x="762000" y="1066800"/>
            <a:ext cx="4318312" cy="5562600"/>
          </a:xfrm>
          <a:prstGeom prst="rect">
            <a:avLst/>
          </a:prstGeom>
        </p:spPr>
      </p:pic>
      <p:sp>
        <p:nvSpPr>
          <p:cNvPr id="3" name="Rectangle 2">
            <a:extLst>
              <a:ext uri="{FF2B5EF4-FFF2-40B4-BE49-F238E27FC236}">
                <a16:creationId xmlns:a16="http://schemas.microsoft.com/office/drawing/2014/main" id="{06F8EA80-6C6C-44C9-A181-CB2BBEF9A108}"/>
              </a:ext>
            </a:extLst>
          </p:cNvPr>
          <p:cNvSpPr/>
          <p:nvPr/>
        </p:nvSpPr>
        <p:spPr>
          <a:xfrm rot="1126151">
            <a:off x="5196937" y="2415146"/>
            <a:ext cx="3621360" cy="1323439"/>
          </a:xfrm>
          <a:prstGeom prst="rect">
            <a:avLst/>
          </a:prstGeom>
          <a:noFill/>
        </p:spPr>
        <p:txBody>
          <a:bodyPr wrap="squar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UNIVERSAL</a:t>
            </a:r>
          </a:p>
          <a:p>
            <a:pPr algn="ctr"/>
            <a:r>
              <a:rPr lang="en-US" sz="4000" b="1" dirty="0">
                <a:ln w="22225">
                  <a:solidFill>
                    <a:schemeClr val="accent2"/>
                  </a:solidFill>
                  <a:prstDash val="solid"/>
                </a:ln>
                <a:solidFill>
                  <a:schemeClr val="accent2">
                    <a:lumMod val="40000"/>
                    <a:lumOff val="60000"/>
                  </a:schemeClr>
                </a:solidFill>
              </a:rPr>
              <a:t>BUDGET</a:t>
            </a:r>
          </a:p>
        </p:txBody>
      </p:sp>
    </p:spTree>
    <p:extLst>
      <p:ext uri="{BB962C8B-B14F-4D97-AF65-F5344CB8AC3E}">
        <p14:creationId xmlns:p14="http://schemas.microsoft.com/office/powerpoint/2010/main" val="1678639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fontScale="85000" lnSpcReduction="20000"/>
          </a:bodyPr>
          <a:lstStyle/>
          <a:p>
            <a:pPr marL="0" indent="0">
              <a:buNone/>
            </a:pPr>
            <a:r>
              <a:rPr lang="en-US" sz="2600" b="1" dirty="0"/>
              <a:t>1a. SALARY/PAYROLL</a:t>
            </a:r>
          </a:p>
          <a:p>
            <a:pPr marL="0" indent="0">
              <a:buNone/>
            </a:pPr>
            <a:endParaRPr lang="en-US" dirty="0"/>
          </a:p>
          <a:p>
            <a:r>
              <a:rPr lang="en-US" dirty="0"/>
              <a:t> “</a:t>
            </a:r>
            <a:r>
              <a:rPr lang="en-US" i="1" u="sng" dirty="0"/>
              <a:t>Certified” payroll, </a:t>
            </a:r>
            <a:r>
              <a:rPr lang="en-US" u="sng" dirty="0"/>
              <a:t>either</a:t>
            </a:r>
          </a:p>
          <a:p>
            <a:pPr lvl="1"/>
            <a:r>
              <a:rPr lang="en-US" dirty="0"/>
              <a:t>Reports from a data processing or payroll company for period claimed with name/title, check #’s, proof of payment (if not ACH), payroll period, gross amount of pay and allocation should be indicated. </a:t>
            </a:r>
          </a:p>
          <a:p>
            <a:pPr lvl="1"/>
            <a:r>
              <a:rPr lang="en-US" dirty="0"/>
              <a:t>In the case of vendors that do not use a payroll company, please provide copies of cancelled checks or bank statements indicating check numbers or automatic payments. </a:t>
            </a:r>
          </a:p>
          <a:p>
            <a:r>
              <a:rPr lang="en-US" dirty="0"/>
              <a:t>If employee is hourly or PT, a timesheet is required</a:t>
            </a:r>
          </a:p>
          <a:p>
            <a:r>
              <a:rPr lang="en-US" dirty="0"/>
              <a:t>Titles need to be accurate.</a:t>
            </a:r>
          </a:p>
          <a:p>
            <a:pPr marL="0" indent="0">
              <a:buNone/>
            </a:pPr>
            <a:endParaRPr lang="en-US" b="1" dirty="0"/>
          </a:p>
          <a:p>
            <a:pPr marL="0" indent="0">
              <a:buNone/>
            </a:pPr>
            <a:endParaRPr lang="en-US" sz="2600" dirty="0"/>
          </a:p>
          <a:p>
            <a:pPr lvl="1"/>
            <a:endParaRPr lang="en-US" dirty="0"/>
          </a:p>
        </p:txBody>
      </p:sp>
    </p:spTree>
    <p:extLst>
      <p:ext uri="{BB962C8B-B14F-4D97-AF65-F5344CB8AC3E}">
        <p14:creationId xmlns:p14="http://schemas.microsoft.com/office/powerpoint/2010/main" val="2697878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a:bodyPr>
          <a:lstStyle/>
          <a:p>
            <a:pPr marL="0" indent="0">
              <a:buNone/>
            </a:pPr>
            <a:r>
              <a:rPr lang="en-US" sz="2600" b="1" dirty="0"/>
              <a:t>1a. SALARY/PAYROLL</a:t>
            </a:r>
          </a:p>
          <a:p>
            <a:pPr marL="0" indent="0">
              <a:buNone/>
            </a:pPr>
            <a:endParaRPr lang="en-US" dirty="0"/>
          </a:p>
          <a:p>
            <a:pPr marL="0" indent="0">
              <a:buNone/>
            </a:pPr>
            <a:endParaRPr lang="en-US" b="1" dirty="0"/>
          </a:p>
          <a:p>
            <a:pPr marL="0" indent="0">
              <a:buNone/>
            </a:pPr>
            <a:endParaRPr lang="en-US" sz="2600" dirty="0"/>
          </a:p>
          <a:p>
            <a:pPr lvl="1"/>
            <a:endParaRPr lang="en-US" dirty="0"/>
          </a:p>
        </p:txBody>
      </p:sp>
      <p:sp>
        <p:nvSpPr>
          <p:cNvPr id="7" name="TextBox 6">
            <a:extLst>
              <a:ext uri="{FF2B5EF4-FFF2-40B4-BE49-F238E27FC236}">
                <a16:creationId xmlns:a16="http://schemas.microsoft.com/office/drawing/2014/main" id="{A5021069-79D5-445A-9691-21DF635F77F6}"/>
              </a:ext>
            </a:extLst>
          </p:cNvPr>
          <p:cNvSpPr txBox="1"/>
          <p:nvPr/>
        </p:nvSpPr>
        <p:spPr>
          <a:xfrm>
            <a:off x="3669155" y="2235515"/>
            <a:ext cx="5237331" cy="646331"/>
          </a:xfrm>
          <a:prstGeom prst="rect">
            <a:avLst/>
          </a:prstGeom>
          <a:noFill/>
        </p:spPr>
        <p:txBody>
          <a:bodyPr wrap="none" rtlCol="0">
            <a:spAutoFit/>
          </a:bodyPr>
          <a:lstStyle/>
          <a:p>
            <a:pPr algn="ctr"/>
            <a:r>
              <a:rPr lang="en-US" dirty="0"/>
              <a:t>Certified Payroll Register From Payroll Company </a:t>
            </a:r>
          </a:p>
          <a:p>
            <a:pPr algn="ctr"/>
            <a:r>
              <a:rPr lang="en-US" u="sng" dirty="0"/>
              <a:t>OR</a:t>
            </a:r>
            <a:r>
              <a:rPr lang="en-US" dirty="0"/>
              <a:t> Supervisor Report </a:t>
            </a:r>
            <a:r>
              <a:rPr lang="en-US" u="sng" dirty="0"/>
              <a:t>AND</a:t>
            </a:r>
            <a:r>
              <a:rPr lang="en-US" dirty="0"/>
              <a:t> cancelled check</a:t>
            </a:r>
          </a:p>
        </p:txBody>
      </p:sp>
      <p:pic>
        <p:nvPicPr>
          <p:cNvPr id="8" name="Picture 7">
            <a:extLst>
              <a:ext uri="{FF2B5EF4-FFF2-40B4-BE49-F238E27FC236}">
                <a16:creationId xmlns:a16="http://schemas.microsoft.com/office/drawing/2014/main" id="{B221BADB-D6E1-4CC6-8070-71AAFA65D585}"/>
              </a:ext>
            </a:extLst>
          </p:cNvPr>
          <p:cNvPicPr>
            <a:picLocks noChangeAspect="1"/>
          </p:cNvPicPr>
          <p:nvPr/>
        </p:nvPicPr>
        <p:blipFill>
          <a:blip r:embed="rId2"/>
          <a:stretch>
            <a:fillRect/>
          </a:stretch>
        </p:blipFill>
        <p:spPr>
          <a:xfrm>
            <a:off x="838200" y="2895600"/>
            <a:ext cx="2768472" cy="35814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5ACA4C4-E77B-430E-973C-D30678997184}"/>
              </a:ext>
            </a:extLst>
          </p:cNvPr>
          <p:cNvPicPr>
            <a:picLocks noChangeAspect="1"/>
          </p:cNvPicPr>
          <p:nvPr/>
        </p:nvPicPr>
        <p:blipFill>
          <a:blip r:embed="rId3"/>
          <a:stretch>
            <a:fillRect/>
          </a:stretch>
        </p:blipFill>
        <p:spPr>
          <a:xfrm rot="16200000">
            <a:off x="4490237" y="2354011"/>
            <a:ext cx="3595152" cy="4650826"/>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7628F04A-B1D0-4C1F-910B-AF3C8C80A7E1}"/>
              </a:ext>
            </a:extLst>
          </p:cNvPr>
          <p:cNvSpPr txBox="1"/>
          <p:nvPr/>
        </p:nvSpPr>
        <p:spPr>
          <a:xfrm>
            <a:off x="1062503" y="2374014"/>
            <a:ext cx="2375971" cy="369332"/>
          </a:xfrm>
          <a:prstGeom prst="rect">
            <a:avLst/>
          </a:prstGeom>
          <a:noFill/>
        </p:spPr>
        <p:txBody>
          <a:bodyPr wrap="none" rtlCol="0">
            <a:spAutoFit/>
          </a:bodyPr>
          <a:lstStyle/>
          <a:p>
            <a:r>
              <a:rPr lang="en-US" dirty="0"/>
              <a:t>Earning’s Statement </a:t>
            </a:r>
          </a:p>
        </p:txBody>
      </p:sp>
      <p:sp>
        <p:nvSpPr>
          <p:cNvPr id="3" name="Arrow: Up 2">
            <a:extLst>
              <a:ext uri="{FF2B5EF4-FFF2-40B4-BE49-F238E27FC236}">
                <a16:creationId xmlns:a16="http://schemas.microsoft.com/office/drawing/2014/main" id="{D7EE1107-9A14-4358-8D0F-959D87C8ADA4}"/>
              </a:ext>
            </a:extLst>
          </p:cNvPr>
          <p:cNvSpPr/>
          <p:nvPr/>
        </p:nvSpPr>
        <p:spPr>
          <a:xfrm>
            <a:off x="3048000" y="3276600"/>
            <a:ext cx="152400" cy="240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029B9403-4945-4F98-A2FB-DCEF811BE80F}"/>
              </a:ext>
            </a:extLst>
          </p:cNvPr>
          <p:cNvSpPr/>
          <p:nvPr/>
        </p:nvSpPr>
        <p:spPr>
          <a:xfrm>
            <a:off x="6477000" y="4343400"/>
            <a:ext cx="533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194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a:bodyPr>
          <a:lstStyle/>
          <a:p>
            <a:pPr marL="0" indent="0">
              <a:buNone/>
            </a:pPr>
            <a:r>
              <a:rPr lang="en-US" sz="2600" b="1" dirty="0"/>
              <a:t>1b. FRINGE</a:t>
            </a:r>
          </a:p>
          <a:p>
            <a:pPr marL="0" indent="0">
              <a:buNone/>
            </a:pPr>
            <a:endParaRPr lang="en-US" dirty="0"/>
          </a:p>
          <a:p>
            <a:r>
              <a:rPr lang="en-US" dirty="0"/>
              <a:t>Complete invoices, including list of names claimed and calculation of allocations. </a:t>
            </a:r>
          </a:p>
          <a:p>
            <a:r>
              <a:rPr lang="en-US" dirty="0"/>
              <a:t>Individuals listed in </a:t>
            </a:r>
            <a:r>
              <a:rPr lang="en-US" u="sng" dirty="0"/>
              <a:t>FRINGE</a:t>
            </a:r>
            <a:r>
              <a:rPr lang="en-US" dirty="0"/>
              <a:t> must match individuals claimed in payroll.</a:t>
            </a:r>
          </a:p>
          <a:p>
            <a:endParaRPr lang="en-US" dirty="0"/>
          </a:p>
          <a:p>
            <a:pPr marL="0" indent="0">
              <a:buNone/>
            </a:pPr>
            <a:endParaRPr lang="en-US" sz="2600" b="1" dirty="0"/>
          </a:p>
          <a:p>
            <a:pPr marL="0" indent="0">
              <a:buNone/>
            </a:pPr>
            <a:endParaRPr lang="en-US" sz="2600" dirty="0"/>
          </a:p>
          <a:p>
            <a:pPr lvl="1"/>
            <a:endParaRPr lang="en-US" dirty="0"/>
          </a:p>
        </p:txBody>
      </p:sp>
      <p:pic>
        <p:nvPicPr>
          <p:cNvPr id="4" name="Picture 3">
            <a:extLst>
              <a:ext uri="{FF2B5EF4-FFF2-40B4-BE49-F238E27FC236}">
                <a16:creationId xmlns:a16="http://schemas.microsoft.com/office/drawing/2014/main" id="{3D08A62B-34DD-4742-A700-C7AEDDE85DF2}"/>
              </a:ext>
            </a:extLst>
          </p:cNvPr>
          <p:cNvPicPr>
            <a:picLocks noChangeAspect="1"/>
          </p:cNvPicPr>
          <p:nvPr/>
        </p:nvPicPr>
        <p:blipFill>
          <a:blip r:embed="rId3">
            <a:clrChange>
              <a:clrFrom>
                <a:srgbClr val="FCFCFA"/>
              </a:clrFrom>
              <a:clrTo>
                <a:srgbClr val="FCFCFA">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33800" y="4767944"/>
            <a:ext cx="2012950" cy="1340293"/>
          </a:xfrm>
          <a:prstGeom prst="rect">
            <a:avLst/>
          </a:prstGeom>
        </p:spPr>
      </p:pic>
      <p:sp>
        <p:nvSpPr>
          <p:cNvPr id="7" name="TextBox 6">
            <a:extLst>
              <a:ext uri="{FF2B5EF4-FFF2-40B4-BE49-F238E27FC236}">
                <a16:creationId xmlns:a16="http://schemas.microsoft.com/office/drawing/2014/main" id="{AA2476E9-F212-48AC-9E79-AB542D925B86}"/>
              </a:ext>
            </a:extLst>
          </p:cNvPr>
          <p:cNvSpPr txBox="1"/>
          <p:nvPr/>
        </p:nvSpPr>
        <p:spPr>
          <a:xfrm>
            <a:off x="3733800" y="6247830"/>
            <a:ext cx="2012950" cy="369332"/>
          </a:xfrm>
          <a:prstGeom prst="rect">
            <a:avLst/>
          </a:prstGeom>
          <a:noFill/>
        </p:spPr>
        <p:txBody>
          <a:bodyPr wrap="square" rtlCol="0">
            <a:spAutoFit/>
          </a:bodyPr>
          <a:lstStyle/>
          <a:p>
            <a:r>
              <a:rPr lang="en-US" sz="900">
                <a:hlinkClick r:id="rId4" tooltip="https://www.aliem.com/2014/06/transitions-of-care-top-10-things-admitting-providers-wish-older-adults/"/>
              </a:rPr>
              <a:t>This Photo</a:t>
            </a:r>
            <a:r>
              <a:rPr lang="en-US" sz="900"/>
              <a:t> by Unknown Author is licensed under </a:t>
            </a:r>
            <a:r>
              <a:rPr lang="en-US" sz="900">
                <a:hlinkClick r:id="rId5" tooltip="https://creativecommons.org/licenses/by-nc-nd/3.0/"/>
              </a:rPr>
              <a:t>CC BY-NC-ND</a:t>
            </a:r>
            <a:endParaRPr lang="en-US" sz="900"/>
          </a:p>
        </p:txBody>
      </p:sp>
      <p:sp>
        <p:nvSpPr>
          <p:cNvPr id="8" name="TextBox 7">
            <a:extLst>
              <a:ext uri="{FF2B5EF4-FFF2-40B4-BE49-F238E27FC236}">
                <a16:creationId xmlns:a16="http://schemas.microsoft.com/office/drawing/2014/main" id="{BCCC7FB0-0497-47B6-9DA3-ABCA43A1B181}"/>
              </a:ext>
            </a:extLst>
          </p:cNvPr>
          <p:cNvSpPr txBox="1"/>
          <p:nvPr/>
        </p:nvSpPr>
        <p:spPr>
          <a:xfrm>
            <a:off x="2438400" y="5438090"/>
            <a:ext cx="907621" cy="369332"/>
          </a:xfrm>
          <a:prstGeom prst="rect">
            <a:avLst/>
          </a:prstGeom>
          <a:noFill/>
        </p:spPr>
        <p:txBody>
          <a:bodyPr wrap="none" rtlCol="0">
            <a:spAutoFit/>
          </a:bodyPr>
          <a:lstStyle/>
          <a:p>
            <a:r>
              <a:rPr lang="en-US" dirty="0"/>
              <a:t>Payroll</a:t>
            </a:r>
          </a:p>
        </p:txBody>
      </p:sp>
      <p:sp>
        <p:nvSpPr>
          <p:cNvPr id="9" name="TextBox 8">
            <a:extLst>
              <a:ext uri="{FF2B5EF4-FFF2-40B4-BE49-F238E27FC236}">
                <a16:creationId xmlns:a16="http://schemas.microsoft.com/office/drawing/2014/main" id="{85547FF8-A06A-4277-A6BB-EF2B86959F19}"/>
              </a:ext>
            </a:extLst>
          </p:cNvPr>
          <p:cNvSpPr txBox="1"/>
          <p:nvPr/>
        </p:nvSpPr>
        <p:spPr>
          <a:xfrm>
            <a:off x="6139039" y="5438090"/>
            <a:ext cx="849913" cy="369332"/>
          </a:xfrm>
          <a:prstGeom prst="rect">
            <a:avLst/>
          </a:prstGeom>
          <a:noFill/>
        </p:spPr>
        <p:txBody>
          <a:bodyPr wrap="none" rtlCol="0">
            <a:spAutoFit/>
          </a:bodyPr>
          <a:lstStyle/>
          <a:p>
            <a:r>
              <a:rPr lang="en-US" dirty="0"/>
              <a:t>Fringe</a:t>
            </a:r>
          </a:p>
        </p:txBody>
      </p:sp>
    </p:spTree>
    <p:extLst>
      <p:ext uri="{BB962C8B-B14F-4D97-AF65-F5344CB8AC3E}">
        <p14:creationId xmlns:p14="http://schemas.microsoft.com/office/powerpoint/2010/main" val="1647439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a:bodyPr>
          <a:lstStyle/>
          <a:p>
            <a:pPr marL="0" indent="0">
              <a:buNone/>
            </a:pPr>
            <a:r>
              <a:rPr lang="en-US" sz="2600" b="1" dirty="0"/>
              <a:t>1b. FRINGE</a:t>
            </a:r>
          </a:p>
          <a:p>
            <a:pPr marL="0" indent="0">
              <a:buNone/>
            </a:pPr>
            <a:endParaRPr lang="en-US" dirty="0"/>
          </a:p>
          <a:p>
            <a:endParaRPr lang="en-US" dirty="0"/>
          </a:p>
          <a:p>
            <a:pPr marL="0" indent="0">
              <a:buNone/>
            </a:pPr>
            <a:endParaRPr lang="en-US" sz="2600" b="1" dirty="0"/>
          </a:p>
          <a:p>
            <a:pPr marL="0" indent="0">
              <a:buNone/>
            </a:pPr>
            <a:endParaRPr lang="en-US" sz="2600" dirty="0"/>
          </a:p>
          <a:p>
            <a:pPr lvl="1"/>
            <a:endParaRPr lang="en-US" dirty="0"/>
          </a:p>
        </p:txBody>
      </p:sp>
      <p:pic>
        <p:nvPicPr>
          <p:cNvPr id="3" name="Picture 2">
            <a:extLst>
              <a:ext uri="{FF2B5EF4-FFF2-40B4-BE49-F238E27FC236}">
                <a16:creationId xmlns:a16="http://schemas.microsoft.com/office/drawing/2014/main" id="{675BD648-699D-4709-ADDF-667818C424B4}"/>
              </a:ext>
            </a:extLst>
          </p:cNvPr>
          <p:cNvPicPr>
            <a:picLocks noChangeAspect="1"/>
          </p:cNvPicPr>
          <p:nvPr/>
        </p:nvPicPr>
        <p:blipFill>
          <a:blip r:embed="rId2"/>
          <a:stretch>
            <a:fillRect/>
          </a:stretch>
        </p:blipFill>
        <p:spPr>
          <a:xfrm rot="16200000">
            <a:off x="4692594" y="2394006"/>
            <a:ext cx="3416411" cy="441959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41661B5-799D-40A8-A635-B88651BBEE7D}"/>
              </a:ext>
            </a:extLst>
          </p:cNvPr>
          <p:cNvSpPr txBox="1"/>
          <p:nvPr/>
        </p:nvSpPr>
        <p:spPr>
          <a:xfrm>
            <a:off x="1295400" y="2386456"/>
            <a:ext cx="1824538" cy="369332"/>
          </a:xfrm>
          <a:prstGeom prst="rect">
            <a:avLst/>
          </a:prstGeom>
          <a:noFill/>
        </p:spPr>
        <p:txBody>
          <a:bodyPr wrap="none" rtlCol="0">
            <a:spAutoFit/>
          </a:bodyPr>
          <a:lstStyle/>
          <a:p>
            <a:r>
              <a:rPr lang="en-US" dirty="0"/>
              <a:t>Benefits Invoice</a:t>
            </a:r>
          </a:p>
        </p:txBody>
      </p:sp>
      <p:sp>
        <p:nvSpPr>
          <p:cNvPr id="9" name="TextBox 8">
            <a:extLst>
              <a:ext uri="{FF2B5EF4-FFF2-40B4-BE49-F238E27FC236}">
                <a16:creationId xmlns:a16="http://schemas.microsoft.com/office/drawing/2014/main" id="{267D1F30-5B90-4405-9693-71844585B2B4}"/>
              </a:ext>
            </a:extLst>
          </p:cNvPr>
          <p:cNvSpPr txBox="1"/>
          <p:nvPr/>
        </p:nvSpPr>
        <p:spPr>
          <a:xfrm>
            <a:off x="5192776" y="2386456"/>
            <a:ext cx="2416046" cy="369332"/>
          </a:xfrm>
          <a:prstGeom prst="rect">
            <a:avLst/>
          </a:prstGeom>
          <a:noFill/>
        </p:spPr>
        <p:txBody>
          <a:bodyPr wrap="none" rtlCol="0">
            <a:spAutoFit/>
          </a:bodyPr>
          <a:lstStyle/>
          <a:p>
            <a:r>
              <a:rPr lang="en-US" dirty="0"/>
              <a:t>Reconciliation Report</a:t>
            </a:r>
          </a:p>
        </p:txBody>
      </p:sp>
      <p:pic>
        <p:nvPicPr>
          <p:cNvPr id="10" name="Picture 9">
            <a:extLst>
              <a:ext uri="{FF2B5EF4-FFF2-40B4-BE49-F238E27FC236}">
                <a16:creationId xmlns:a16="http://schemas.microsoft.com/office/drawing/2014/main" id="{785C9B58-A811-4ED6-AA4D-9B958EE2E4EE}"/>
              </a:ext>
            </a:extLst>
          </p:cNvPr>
          <p:cNvPicPr>
            <a:picLocks noChangeAspect="1"/>
          </p:cNvPicPr>
          <p:nvPr/>
        </p:nvPicPr>
        <p:blipFill>
          <a:blip r:embed="rId3"/>
          <a:stretch>
            <a:fillRect/>
          </a:stretch>
        </p:blipFill>
        <p:spPr>
          <a:xfrm rot="16200000">
            <a:off x="995721" y="2506432"/>
            <a:ext cx="2650662" cy="3428996"/>
          </a:xfrm>
          <a:prstGeom prst="rect">
            <a:avLst/>
          </a:prstGeom>
          <a:ln>
            <a:noFill/>
          </a:ln>
          <a:effectLst>
            <a:outerShdw blurRad="292100" dist="139700" dir="2700000" algn="tl" rotWithShape="0">
              <a:srgbClr val="333333">
                <a:alpha val="65000"/>
              </a:srgbClr>
            </a:outerShdw>
          </a:effectLst>
        </p:spPr>
      </p:pic>
      <p:sp>
        <p:nvSpPr>
          <p:cNvPr id="4" name="Plus Sign 3">
            <a:extLst>
              <a:ext uri="{FF2B5EF4-FFF2-40B4-BE49-F238E27FC236}">
                <a16:creationId xmlns:a16="http://schemas.microsoft.com/office/drawing/2014/main" id="{584C3018-C36E-498F-A136-D3700627FF5C}"/>
              </a:ext>
            </a:extLst>
          </p:cNvPr>
          <p:cNvSpPr/>
          <p:nvPr/>
        </p:nvSpPr>
        <p:spPr>
          <a:xfrm>
            <a:off x="3962400" y="2386456"/>
            <a:ext cx="307850" cy="3693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A51E20AC-50CC-4248-9186-F666015A5A03}"/>
              </a:ext>
            </a:extLst>
          </p:cNvPr>
          <p:cNvSpPr/>
          <p:nvPr/>
        </p:nvSpPr>
        <p:spPr>
          <a:xfrm>
            <a:off x="1828800" y="4724400"/>
            <a:ext cx="228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C6E4D0C-3D9F-4032-8251-D0C3BF4602DE}"/>
              </a:ext>
            </a:extLst>
          </p:cNvPr>
          <p:cNvSpPr/>
          <p:nvPr/>
        </p:nvSpPr>
        <p:spPr>
          <a:xfrm>
            <a:off x="5943600" y="3992330"/>
            <a:ext cx="228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4748B2FC-E618-43AB-A348-82D4FA4F933F}"/>
              </a:ext>
            </a:extLst>
          </p:cNvPr>
          <p:cNvSpPr/>
          <p:nvPr/>
        </p:nvSpPr>
        <p:spPr>
          <a:xfrm>
            <a:off x="5943600" y="5143500"/>
            <a:ext cx="228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452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fontScale="92500" lnSpcReduction="20000"/>
          </a:bodyPr>
          <a:lstStyle/>
          <a:p>
            <a:pPr marL="0" indent="0">
              <a:buNone/>
            </a:pPr>
            <a:r>
              <a:rPr lang="en-US" sz="2600" b="1" dirty="0"/>
              <a:t>2. CONSULTANTS</a:t>
            </a:r>
            <a:endParaRPr lang="en-US" dirty="0"/>
          </a:p>
          <a:p>
            <a:r>
              <a:rPr lang="en-US" dirty="0"/>
              <a:t>Submit contract agreements, time sheets and/or invoices for independent contractors or consultants, invoices for contractual services. </a:t>
            </a:r>
          </a:p>
          <a:p>
            <a:r>
              <a:rPr lang="en-US" dirty="0"/>
              <a:t>In certain instances, less or more documentation may be required, depending on the situation. </a:t>
            </a:r>
          </a:p>
          <a:p>
            <a:pPr lvl="1"/>
            <a:r>
              <a:rPr lang="en-US" dirty="0"/>
              <a:t>In general, Consultant/Contractual agreements are required for those that have them (i.e. professionals – includes hours to be worked and rate of pay).</a:t>
            </a:r>
          </a:p>
          <a:p>
            <a:pPr lvl="1"/>
            <a:r>
              <a:rPr lang="en-US" dirty="0"/>
              <a:t> Invoices could be accepted for those like repair, exterminators, </a:t>
            </a:r>
            <a:r>
              <a:rPr lang="en-US" dirty="0" err="1"/>
              <a:t>etc</a:t>
            </a:r>
            <a:r>
              <a:rPr lang="en-US" dirty="0"/>
              <a:t> (outside services that do not have specific agreements, etc.). </a:t>
            </a:r>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150549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fontScale="77500" lnSpcReduction="20000"/>
          </a:bodyPr>
          <a:lstStyle/>
          <a:p>
            <a:pPr marL="0" indent="0">
              <a:buNone/>
            </a:pPr>
            <a:r>
              <a:rPr lang="en-US" sz="2600" b="1" dirty="0"/>
              <a:t>3. TRAVEL/PER DIEM/TRANSPORTATION</a:t>
            </a:r>
            <a:endParaRPr lang="en-US" dirty="0"/>
          </a:p>
          <a:p>
            <a:endParaRPr lang="en-US" dirty="0"/>
          </a:p>
          <a:p>
            <a:r>
              <a:rPr lang="en-US" dirty="0"/>
              <a:t>A log for mileage claimed, receipts for gas, tolls, transit, parking, metro cards, etc. claimed, receipts for any travel related to conferences/training.</a:t>
            </a:r>
          </a:p>
          <a:p>
            <a:r>
              <a:rPr lang="en-US" dirty="0"/>
              <a:t>Verify whether written Departmental approval is required for any claims for out-of-state travel, and if so, please provide. </a:t>
            </a:r>
          </a:p>
          <a:p>
            <a:r>
              <a:rPr lang="en-US" dirty="0"/>
              <a:t>“First Class” markup is not a reimbursable expense.</a:t>
            </a:r>
          </a:p>
          <a:p>
            <a:r>
              <a:rPr lang="en-US" dirty="0"/>
              <a:t>Is person attending event also on payroll for that period?</a:t>
            </a:r>
          </a:p>
          <a:p>
            <a:r>
              <a:rPr lang="en-US" dirty="0"/>
              <a:t>For more information, you may reference the Office of the New York State Comptroller’s </a:t>
            </a:r>
            <a:r>
              <a:rPr lang="en-US" i="1" dirty="0">
                <a:hlinkClick r:id="rId3"/>
              </a:rPr>
              <a:t>Local Government Management Guide for Travel and Conference Expense Management</a:t>
            </a:r>
            <a:r>
              <a:rPr lang="en-US" dirty="0"/>
              <a:t>. </a:t>
            </a:r>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2090973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5958" y="1232644"/>
            <a:ext cx="8004048" cy="4572000"/>
          </a:xfrm>
        </p:spPr>
        <p:txBody>
          <a:bodyPr>
            <a:normAutofit/>
          </a:bodyPr>
          <a:lstStyle/>
          <a:p>
            <a:pPr marL="0" indent="0">
              <a:buNone/>
            </a:pPr>
            <a:r>
              <a:rPr lang="en-US" sz="2600" b="1" dirty="0"/>
              <a:t>3. TRAVEL/PER DIEM/TRANSPORTATION</a:t>
            </a:r>
            <a:endParaRPr lang="en-US" dirty="0"/>
          </a:p>
          <a:p>
            <a:endParaRPr lang="en-US" dirty="0"/>
          </a:p>
          <a:p>
            <a:pPr marL="0" indent="0" algn="r">
              <a:buNone/>
            </a:pPr>
            <a:r>
              <a:rPr lang="en-US" dirty="0"/>
              <a:t>&lt;- Ticket Invoice</a:t>
            </a:r>
          </a:p>
          <a:p>
            <a:pPr marL="0" indent="0" algn="r">
              <a:buNone/>
            </a:pPr>
            <a:endParaRPr lang="en-US" dirty="0"/>
          </a:p>
          <a:p>
            <a:pPr marL="0" indent="0" algn="r">
              <a:buNone/>
            </a:pPr>
            <a:r>
              <a:rPr lang="en-US" dirty="0"/>
              <a:t>Travel Mileage Log</a:t>
            </a:r>
          </a:p>
          <a:p>
            <a:pPr marL="0" indent="0">
              <a:buNone/>
            </a:pPr>
            <a:endParaRPr lang="en-US" sz="2600" b="1" dirty="0"/>
          </a:p>
          <a:p>
            <a:pPr marL="0" indent="0">
              <a:buNone/>
            </a:pPr>
            <a:endParaRPr lang="en-US" sz="2600" dirty="0"/>
          </a:p>
          <a:p>
            <a:pPr lvl="1"/>
            <a:endParaRPr lang="en-US" dirty="0"/>
          </a:p>
        </p:txBody>
      </p:sp>
      <p:pic>
        <p:nvPicPr>
          <p:cNvPr id="3" name="Picture 2">
            <a:extLst>
              <a:ext uri="{FF2B5EF4-FFF2-40B4-BE49-F238E27FC236}">
                <a16:creationId xmlns:a16="http://schemas.microsoft.com/office/drawing/2014/main" id="{AE5B619A-E2AB-4113-8177-6EBBA27CE900}"/>
              </a:ext>
            </a:extLst>
          </p:cNvPr>
          <p:cNvPicPr>
            <a:picLocks noChangeAspect="1"/>
          </p:cNvPicPr>
          <p:nvPr/>
        </p:nvPicPr>
        <p:blipFill>
          <a:blip r:embed="rId2"/>
          <a:stretch>
            <a:fillRect/>
          </a:stretch>
        </p:blipFill>
        <p:spPr>
          <a:xfrm>
            <a:off x="1219200" y="2148444"/>
            <a:ext cx="3721369" cy="464820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91FE6992-AF5F-43CE-A93A-5A0D6D58798C}"/>
              </a:ext>
            </a:extLst>
          </p:cNvPr>
          <p:cNvPicPr>
            <a:picLocks noChangeAspect="1"/>
          </p:cNvPicPr>
          <p:nvPr/>
        </p:nvPicPr>
        <p:blipFill>
          <a:blip r:embed="rId3"/>
          <a:stretch>
            <a:fillRect/>
          </a:stretch>
        </p:blipFill>
        <p:spPr>
          <a:xfrm rot="5400000">
            <a:off x="5627095" y="3627093"/>
            <a:ext cx="2653555" cy="36182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4350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7912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fontScale="77500" lnSpcReduction="20000"/>
          </a:bodyPr>
          <a:lstStyle/>
          <a:p>
            <a:pPr marL="0" indent="0">
              <a:buNone/>
            </a:pPr>
            <a:r>
              <a:rPr lang="en-US" sz="2600" b="1" dirty="0"/>
              <a:t>4. EQUIPMENT</a:t>
            </a:r>
            <a:endParaRPr lang="en-US" dirty="0"/>
          </a:p>
          <a:p>
            <a:pPr marL="0" indent="0">
              <a:buNone/>
            </a:pPr>
            <a:endParaRPr lang="en-US" dirty="0"/>
          </a:p>
          <a:p>
            <a:r>
              <a:rPr lang="en-US" dirty="0"/>
              <a:t>Prior written department approval should be submitted for purchase caps and three (3) bids, if applicable. </a:t>
            </a:r>
          </a:p>
          <a:p>
            <a:r>
              <a:rPr lang="en-US" dirty="0"/>
              <a:t>The bids should be submitted to the Department as supporting documentation with the voucher where the purchase is being claimed. If the lowest bid was not used, then a statement explaining why the winning bidder was used is required. </a:t>
            </a:r>
          </a:p>
          <a:p>
            <a:r>
              <a:rPr lang="en-US" dirty="0"/>
              <a:t>In all cases the lowest responsible bidder is awarded the order/contract, if not, provide explanation.</a:t>
            </a:r>
          </a:p>
          <a:p>
            <a:r>
              <a:rPr lang="en-US" dirty="0"/>
              <a:t>Remember, equipment is property of the State or County (depending on program) and must be inventoried.</a:t>
            </a:r>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1302491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4800" y="57912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295400"/>
            <a:ext cx="8004048" cy="5181600"/>
          </a:xfrm>
        </p:spPr>
        <p:txBody>
          <a:bodyPr>
            <a:normAutofit fontScale="55000" lnSpcReduction="20000"/>
          </a:bodyPr>
          <a:lstStyle/>
          <a:p>
            <a:pPr marL="0" indent="0">
              <a:buNone/>
            </a:pPr>
            <a:r>
              <a:rPr lang="en-US" sz="2600" b="1" dirty="0"/>
              <a:t>4. EQUIPMENT (Cont.)</a:t>
            </a:r>
            <a:endParaRPr lang="en-US" dirty="0"/>
          </a:p>
          <a:p>
            <a:pPr marL="0" indent="0">
              <a:buNone/>
            </a:pPr>
            <a:endParaRPr lang="en-US" dirty="0"/>
          </a:p>
          <a:p>
            <a:pPr marL="0" indent="0">
              <a:buNone/>
            </a:pPr>
            <a:r>
              <a:rPr lang="en-US" dirty="0"/>
              <a:t>Purchases are subject to </a:t>
            </a:r>
            <a:r>
              <a:rPr lang="en-US" dirty="0">
                <a:hlinkClick r:id="rId3"/>
              </a:rPr>
              <a:t>NY State General Municipal Law </a:t>
            </a:r>
            <a:r>
              <a:rPr lang="en-US" dirty="0"/>
              <a:t>and </a:t>
            </a:r>
            <a:r>
              <a:rPr lang="en-US" dirty="0">
                <a:hlinkClick r:id="rId4"/>
              </a:rPr>
              <a:t>Nassau County Procurement Policy</a:t>
            </a:r>
            <a:r>
              <a:rPr lang="en-US" dirty="0"/>
              <a:t>, which include the following </a:t>
            </a:r>
            <a:r>
              <a:rPr lang="en-US" dirty="0">
                <a:solidFill>
                  <a:srgbClr val="FF0000"/>
                </a:solidFill>
              </a:rPr>
              <a:t>(if vendor has its own procurement policy, it must be provided)</a:t>
            </a:r>
            <a:r>
              <a:rPr lang="en-US" dirty="0"/>
              <a:t>:</a:t>
            </a:r>
          </a:p>
          <a:p>
            <a:pPr marL="0" indent="0">
              <a:buNone/>
            </a:pPr>
            <a:endParaRPr lang="en-US" dirty="0"/>
          </a:p>
          <a:p>
            <a:r>
              <a:rPr lang="en-US" u="sng" dirty="0"/>
              <a:t>Purchases under $500</a:t>
            </a:r>
            <a:r>
              <a:rPr lang="en-US" dirty="0"/>
              <a:t> do not require competitive bids. Only one recorded quote is required. Additional quotes may be requested if the Buyer deems it appropriate for savings potential. </a:t>
            </a:r>
          </a:p>
          <a:p>
            <a:r>
              <a:rPr lang="en-US" u="sng" dirty="0"/>
              <a:t>Purchases $500 to $2999 </a:t>
            </a:r>
            <a:r>
              <a:rPr lang="en-US" dirty="0"/>
              <a:t>require three informal competitive bids. The Buyer must obtain and record at least three verbal quotations. </a:t>
            </a:r>
          </a:p>
          <a:p>
            <a:r>
              <a:rPr lang="en-US" u="sng" dirty="0"/>
              <a:t>Purchases $3000 to $9999 </a:t>
            </a:r>
            <a:r>
              <a:rPr lang="en-US" dirty="0"/>
              <a:t>- The Buyer must obtain and record at least three written informal quotations from the vendors. </a:t>
            </a:r>
          </a:p>
          <a:p>
            <a:r>
              <a:rPr lang="en-US" u="sng" dirty="0"/>
              <a:t>Purchases $10,000 or more </a:t>
            </a:r>
            <a:r>
              <a:rPr lang="en-US" dirty="0"/>
              <a:t>- The Buyer must prepare a Formal Sealed Bid which has a separate set of compliance rules requiring strict adherence. The sealed bid is typically sent to at least three bidders and is advertised in Newsday. Bid notification is also posted on the Nassau County website www.nassaucountyny.gov, “</a:t>
            </a:r>
            <a:r>
              <a:rPr lang="en-US" dirty="0" err="1"/>
              <a:t>eServices</a:t>
            </a:r>
            <a:r>
              <a:rPr lang="en-US" dirty="0"/>
              <a:t> for Business”, “Bid Solicitation Board </a:t>
            </a:r>
          </a:p>
          <a:p>
            <a:r>
              <a:rPr lang="en-US" dirty="0"/>
              <a:t>Vendors are given a minimum of 5 days to respond, although most formal bids provide additional time. Sealed bids are opened publicly at a precise, prescribed time and location. Other minor procedural requirements may apply. </a:t>
            </a:r>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318642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9975" y="1595966"/>
            <a:ext cx="8004048" cy="4572000"/>
          </a:xfrm>
        </p:spPr>
        <p:txBody>
          <a:bodyPr>
            <a:normAutofit/>
          </a:bodyPr>
          <a:lstStyle/>
          <a:p>
            <a:pPr marL="0" indent="0" algn="ctr">
              <a:buNone/>
            </a:pPr>
            <a:r>
              <a:rPr lang="en-US" sz="3200" b="1" dirty="0"/>
              <a:t>Why doesn't Comptroller’s fix the Claim themselves, </a:t>
            </a:r>
          </a:p>
          <a:p>
            <a:pPr marL="0" indent="0" algn="ctr">
              <a:buNone/>
            </a:pPr>
            <a:r>
              <a:rPr lang="en-US" sz="3200" b="1" dirty="0"/>
              <a:t>its just missing a …. ?</a:t>
            </a:r>
          </a:p>
          <a:p>
            <a:pPr marL="0" indent="0" algn="ctr">
              <a:buNone/>
            </a:pPr>
            <a:r>
              <a:rPr lang="en-US" sz="3600" b="1" dirty="0">
                <a:solidFill>
                  <a:srgbClr val="FF0000"/>
                </a:solidFill>
              </a:rPr>
              <a:t>Auditors </a:t>
            </a:r>
            <a:r>
              <a:rPr lang="en-US" sz="3600" b="1" i="1" u="sng" dirty="0">
                <a:solidFill>
                  <a:srgbClr val="FF0000"/>
                </a:solidFill>
              </a:rPr>
              <a:t>only</a:t>
            </a:r>
            <a:r>
              <a:rPr lang="en-US" sz="3600" b="1" dirty="0">
                <a:solidFill>
                  <a:srgbClr val="FF0000"/>
                </a:solidFill>
              </a:rPr>
              <a:t> have 2 options</a:t>
            </a:r>
          </a:p>
          <a:p>
            <a:pPr marL="0" indent="0" algn="ctr">
              <a:buNone/>
            </a:pPr>
            <a:endParaRPr lang="en-US" sz="3600" b="1" dirty="0">
              <a:solidFill>
                <a:srgbClr val="FF0000"/>
              </a:solidFill>
            </a:endParaRPr>
          </a:p>
          <a:p>
            <a:pPr marL="0" indent="0">
              <a:buNone/>
            </a:pPr>
            <a:endParaRPr lang="en-US" sz="2600" dirty="0"/>
          </a:p>
        </p:txBody>
      </p:sp>
      <p:sp>
        <p:nvSpPr>
          <p:cNvPr id="2" name="Title 1"/>
          <p:cNvSpPr>
            <a:spLocks noGrp="1"/>
          </p:cNvSpPr>
          <p:nvPr>
            <p:ph type="title"/>
          </p:nvPr>
        </p:nvSpPr>
        <p:spPr>
          <a:xfrm>
            <a:off x="762000" y="381000"/>
            <a:ext cx="8001000" cy="838200"/>
          </a:xfrm>
        </p:spPr>
        <p:txBody>
          <a:bodyPr>
            <a:normAutofit/>
          </a:bodyPr>
          <a:lstStyle/>
          <a:p>
            <a:pPr algn="ctr"/>
            <a:r>
              <a:rPr lang="en-US" dirty="0"/>
              <a:t>What We Will Cover Today</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pic>
        <p:nvPicPr>
          <p:cNvPr id="8" name="Picture 7" descr="A close up of a logo&#10;&#10;Description automatically generated">
            <a:extLst>
              <a:ext uri="{FF2B5EF4-FFF2-40B4-BE49-F238E27FC236}">
                <a16:creationId xmlns:a16="http://schemas.microsoft.com/office/drawing/2014/main" id="{928439AC-1A4D-4446-8590-D99A015FB312}"/>
              </a:ext>
            </a:extLst>
          </p:cNvPr>
          <p:cNvPicPr>
            <a:picLocks noChangeAspect="1"/>
          </p:cNvPicPr>
          <p:nvPr/>
        </p:nvPicPr>
        <p:blipFill rotWithShape="1">
          <a:blip r:embed="rId3">
            <a:clrChange>
              <a:clrFrom>
                <a:srgbClr val="FAFBF5"/>
              </a:clrFrom>
              <a:clrTo>
                <a:srgbClr val="FAFBF5">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669"/>
          <a:stretch/>
        </p:blipFill>
        <p:spPr>
          <a:xfrm>
            <a:off x="2249686" y="3929064"/>
            <a:ext cx="4644626" cy="2624136"/>
          </a:xfrm>
          <a:prstGeom prst="rect">
            <a:avLst/>
          </a:prstGeom>
        </p:spPr>
      </p:pic>
      <p:sp>
        <p:nvSpPr>
          <p:cNvPr id="9" name="TextBox 8">
            <a:extLst>
              <a:ext uri="{FF2B5EF4-FFF2-40B4-BE49-F238E27FC236}">
                <a16:creationId xmlns:a16="http://schemas.microsoft.com/office/drawing/2014/main" id="{98DFDDA4-28A6-40D6-9124-79B2D48CEEAA}"/>
              </a:ext>
            </a:extLst>
          </p:cNvPr>
          <p:cNvSpPr txBox="1"/>
          <p:nvPr/>
        </p:nvSpPr>
        <p:spPr>
          <a:xfrm>
            <a:off x="2971800" y="6391804"/>
            <a:ext cx="3810000" cy="230832"/>
          </a:xfrm>
          <a:prstGeom prst="rect">
            <a:avLst/>
          </a:prstGeom>
          <a:noFill/>
        </p:spPr>
        <p:txBody>
          <a:bodyPr wrap="square" rtlCol="0">
            <a:spAutoFit/>
          </a:bodyPr>
          <a:lstStyle/>
          <a:p>
            <a:r>
              <a:rPr lang="en-US" sz="900">
                <a:hlinkClick r:id="rId4" tooltip="http://mylittleoneandme-debolina-raja-gupta.blogspot.com/2014_05_01_archive.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381311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4800" y="57912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295400"/>
            <a:ext cx="8004048" cy="5257800"/>
          </a:xfrm>
        </p:spPr>
        <p:txBody>
          <a:bodyPr>
            <a:normAutofit lnSpcReduction="10000"/>
          </a:bodyPr>
          <a:lstStyle/>
          <a:p>
            <a:pPr marL="0" indent="0">
              <a:buNone/>
            </a:pPr>
            <a:r>
              <a:rPr lang="en-US" sz="2400" b="1" dirty="0"/>
              <a:t>4. EQUIPMENT (Cont.)</a:t>
            </a:r>
          </a:p>
          <a:p>
            <a:pPr marL="0" indent="0">
              <a:buNone/>
            </a:pPr>
            <a:endParaRPr lang="en-US" sz="2400" b="1" dirty="0"/>
          </a:p>
          <a:p>
            <a:r>
              <a:rPr lang="en-US" sz="2400" b="1" dirty="0"/>
              <a:t>Vendor</a:t>
            </a:r>
          </a:p>
          <a:p>
            <a:r>
              <a:rPr lang="en-US" sz="2400" b="1" dirty="0"/>
              <a:t>Item type</a:t>
            </a:r>
          </a:p>
          <a:p>
            <a:r>
              <a:rPr lang="en-US" sz="2400" b="1" dirty="0"/>
              <a:t>Serial #</a:t>
            </a:r>
          </a:p>
          <a:p>
            <a:r>
              <a:rPr lang="en-US" sz="2400" b="1" dirty="0"/>
              <a:t>Cost</a:t>
            </a:r>
          </a:p>
          <a:p>
            <a:r>
              <a:rPr lang="en-US" sz="2400" b="1" dirty="0"/>
              <a:t>Period</a:t>
            </a:r>
          </a:p>
          <a:p>
            <a:pPr marL="0" indent="0">
              <a:buNone/>
            </a:pPr>
            <a:endParaRPr lang="en-US" sz="2400" b="1" dirty="0"/>
          </a:p>
          <a:p>
            <a:pPr marL="0" indent="0">
              <a:buNone/>
            </a:pPr>
            <a:r>
              <a:rPr lang="en-US" sz="2400" b="1" dirty="0"/>
              <a:t>Since &lt;$2,999</a:t>
            </a:r>
          </a:p>
          <a:p>
            <a:pPr marL="0" indent="0">
              <a:buNone/>
            </a:pPr>
            <a:r>
              <a:rPr lang="en-US" sz="2400" b="1" dirty="0"/>
              <a:t>+ 2 more bids</a:t>
            </a:r>
          </a:p>
          <a:p>
            <a:pPr marL="0" indent="0">
              <a:buNone/>
            </a:pPr>
            <a:endParaRPr lang="en-US" sz="2400" b="1" dirty="0"/>
          </a:p>
          <a:p>
            <a:pPr marL="0" indent="0">
              <a:buNone/>
            </a:pPr>
            <a:r>
              <a:rPr lang="en-US" sz="2400" b="1" dirty="0"/>
              <a:t>+Proof of Payment</a:t>
            </a:r>
          </a:p>
          <a:p>
            <a:pPr marL="0" indent="0">
              <a:buNone/>
            </a:pPr>
            <a:endParaRPr lang="en-US" sz="2800" dirty="0"/>
          </a:p>
          <a:p>
            <a:pPr marL="0" indent="0">
              <a:buNone/>
            </a:pPr>
            <a:endParaRPr lang="en-US" dirty="0"/>
          </a:p>
          <a:p>
            <a:pPr marL="0" indent="0">
              <a:buNone/>
            </a:pPr>
            <a:endParaRPr lang="en-US" sz="2600" b="1" dirty="0"/>
          </a:p>
          <a:p>
            <a:pPr marL="0" indent="0">
              <a:buNone/>
            </a:pPr>
            <a:endParaRPr lang="en-US" sz="2600" dirty="0"/>
          </a:p>
          <a:p>
            <a:pPr lvl="1"/>
            <a:endParaRPr lang="en-US" dirty="0"/>
          </a:p>
        </p:txBody>
      </p:sp>
      <p:pic>
        <p:nvPicPr>
          <p:cNvPr id="3" name="Picture 2">
            <a:extLst>
              <a:ext uri="{FF2B5EF4-FFF2-40B4-BE49-F238E27FC236}">
                <a16:creationId xmlns:a16="http://schemas.microsoft.com/office/drawing/2014/main" id="{185C41ED-DECA-4CBD-8166-1E208CF3B34A}"/>
              </a:ext>
            </a:extLst>
          </p:cNvPr>
          <p:cNvPicPr>
            <a:picLocks noChangeAspect="1"/>
          </p:cNvPicPr>
          <p:nvPr/>
        </p:nvPicPr>
        <p:blipFill rotWithShape="1">
          <a:blip r:embed="rId3"/>
          <a:srcRect b="52628"/>
          <a:stretch/>
        </p:blipFill>
        <p:spPr>
          <a:xfrm>
            <a:off x="3507163" y="2293198"/>
            <a:ext cx="5255837" cy="3220912"/>
          </a:xfrm>
          <a:prstGeom prst="rect">
            <a:avLst/>
          </a:prstGeom>
        </p:spPr>
      </p:pic>
      <p:sp>
        <p:nvSpPr>
          <p:cNvPr id="4" name="Arrow: Right 3">
            <a:extLst>
              <a:ext uri="{FF2B5EF4-FFF2-40B4-BE49-F238E27FC236}">
                <a16:creationId xmlns:a16="http://schemas.microsoft.com/office/drawing/2014/main" id="{851BA690-EFF0-4BE2-990A-6F71ED818856}"/>
              </a:ext>
            </a:extLst>
          </p:cNvPr>
          <p:cNvSpPr/>
          <p:nvPr/>
        </p:nvSpPr>
        <p:spPr>
          <a:xfrm rot="16200000">
            <a:off x="8077200" y="3228109"/>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36A16F7-026B-4EB8-9BF9-8D7137FE8456}"/>
              </a:ext>
            </a:extLst>
          </p:cNvPr>
          <p:cNvSpPr/>
          <p:nvPr/>
        </p:nvSpPr>
        <p:spPr>
          <a:xfrm rot="5400000">
            <a:off x="6819900" y="3922951"/>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B9F15CE-D181-496F-BA6C-3B5F6F75EB00}"/>
              </a:ext>
            </a:extLst>
          </p:cNvPr>
          <p:cNvSpPr/>
          <p:nvPr/>
        </p:nvSpPr>
        <p:spPr>
          <a:xfrm rot="5400000">
            <a:off x="4724400" y="3922951"/>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542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a:bodyPr>
          <a:lstStyle/>
          <a:p>
            <a:pPr marL="0" indent="0">
              <a:buNone/>
            </a:pPr>
            <a:r>
              <a:rPr lang="en-US" sz="2600" b="1" dirty="0"/>
              <a:t>5. SUPPLIES</a:t>
            </a:r>
            <a:endParaRPr lang="en-US" dirty="0"/>
          </a:p>
          <a:p>
            <a:r>
              <a:rPr lang="en-US" dirty="0"/>
              <a:t>All supplies must be supported by documentation (clearly visible receipts that also show date, store, amount).</a:t>
            </a:r>
          </a:p>
          <a:p>
            <a:pPr lvl="1"/>
            <a:r>
              <a:rPr lang="en-US" dirty="0"/>
              <a:t>In all cases, a receipt or proof of purchase is required.</a:t>
            </a:r>
          </a:p>
          <a:p>
            <a:pPr lvl="1"/>
            <a:r>
              <a:rPr lang="en-US" dirty="0"/>
              <a:t>In instances where the purpose of the supply is not immediately recognizable, please provide a letter stating the purpose of the purchase.</a:t>
            </a:r>
          </a:p>
          <a:p>
            <a:pPr lvl="2"/>
            <a:r>
              <a:rPr lang="en-US" dirty="0"/>
              <a:t>i.e. “A truckload of sand,” or “Clown Costume”</a:t>
            </a:r>
          </a:p>
          <a:p>
            <a:pPr marL="0" indent="0">
              <a:buNone/>
            </a:pPr>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1695833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219200"/>
            <a:ext cx="8004048" cy="4572000"/>
          </a:xfrm>
        </p:spPr>
        <p:txBody>
          <a:bodyPr>
            <a:normAutofit/>
          </a:bodyPr>
          <a:lstStyle/>
          <a:p>
            <a:pPr marL="0" indent="0">
              <a:buNone/>
            </a:pPr>
            <a:r>
              <a:rPr lang="en-US" sz="2600" b="1" dirty="0"/>
              <a:t>5. SUPPLIES</a:t>
            </a:r>
            <a:endParaRPr lang="en-US" dirty="0"/>
          </a:p>
          <a:p>
            <a:pPr marL="0" indent="0">
              <a:buNone/>
            </a:pPr>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pic>
        <p:nvPicPr>
          <p:cNvPr id="3" name="Picture 2">
            <a:extLst>
              <a:ext uri="{FF2B5EF4-FFF2-40B4-BE49-F238E27FC236}">
                <a16:creationId xmlns:a16="http://schemas.microsoft.com/office/drawing/2014/main" id="{73FDD2D0-C8DA-4479-B8B9-7ADA610C4BB0}"/>
              </a:ext>
            </a:extLst>
          </p:cNvPr>
          <p:cNvPicPr>
            <a:picLocks noChangeAspect="1"/>
          </p:cNvPicPr>
          <p:nvPr/>
        </p:nvPicPr>
        <p:blipFill>
          <a:blip r:embed="rId3"/>
          <a:stretch>
            <a:fillRect/>
          </a:stretch>
        </p:blipFill>
        <p:spPr>
          <a:xfrm>
            <a:off x="1219200" y="1951512"/>
            <a:ext cx="6205367" cy="4606475"/>
          </a:xfrm>
          <a:prstGeom prst="rect">
            <a:avLst/>
          </a:prstGeom>
          <a:ln>
            <a:no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7756D620-495F-4AEC-BD01-B643C7EA092D}"/>
              </a:ext>
            </a:extLst>
          </p:cNvPr>
          <p:cNvSpPr/>
          <p:nvPr/>
        </p:nvSpPr>
        <p:spPr>
          <a:xfrm>
            <a:off x="3276600" y="48768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D87B196F-3341-491D-93AD-6E656A7455A3}"/>
              </a:ext>
            </a:extLst>
          </p:cNvPr>
          <p:cNvSpPr/>
          <p:nvPr/>
        </p:nvSpPr>
        <p:spPr>
          <a:xfrm rot="15999556">
            <a:off x="2546298" y="6066587"/>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C709CD9-4787-4F5D-B379-B0280C8BA0EC}"/>
              </a:ext>
            </a:extLst>
          </p:cNvPr>
          <p:cNvSpPr/>
          <p:nvPr/>
        </p:nvSpPr>
        <p:spPr>
          <a:xfrm rot="5400000">
            <a:off x="2552700" y="20955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169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a:bodyPr>
          <a:lstStyle/>
          <a:p>
            <a:pPr marL="0" indent="0">
              <a:buNone/>
            </a:pPr>
            <a:r>
              <a:rPr lang="en-US" sz="2600" b="1" dirty="0"/>
              <a:t>6. CONTRACTUAL SERVICES</a:t>
            </a:r>
            <a:endParaRPr lang="en-US" dirty="0"/>
          </a:p>
          <a:p>
            <a:endParaRPr lang="en-US" dirty="0"/>
          </a:p>
          <a:p>
            <a:r>
              <a:rPr lang="en-US" dirty="0"/>
              <a:t>Contracts for service agreements and rental agreements, or invoices for consultants and/or contractual services. </a:t>
            </a:r>
          </a:p>
          <a:p>
            <a:r>
              <a:rPr lang="en-US" dirty="0"/>
              <a:t>This must include rate and hours. </a:t>
            </a:r>
          </a:p>
          <a:p>
            <a:r>
              <a:rPr lang="en-US" dirty="0"/>
              <a:t>If purpose of contractual service is not immediately identifiable as being program specific, provide explanation.</a:t>
            </a:r>
          </a:p>
          <a:p>
            <a:pPr marL="0" indent="0">
              <a:buNone/>
            </a:pPr>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1813499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a:bodyPr>
          <a:lstStyle/>
          <a:p>
            <a:pPr marL="0" indent="0">
              <a:buNone/>
            </a:pPr>
            <a:r>
              <a:rPr lang="en-US" sz="2600" b="1" dirty="0"/>
              <a:t>6. CONTRACTUAL SERVICES</a:t>
            </a:r>
          </a:p>
          <a:p>
            <a:pPr marL="0" indent="0">
              <a:buNone/>
            </a:pPr>
            <a:endParaRPr lang="en-US" sz="2600" b="1" dirty="0"/>
          </a:p>
          <a:p>
            <a:r>
              <a:rPr lang="en-US" sz="2000" b="1" dirty="0"/>
              <a:t>Contractor Name</a:t>
            </a:r>
          </a:p>
          <a:p>
            <a:r>
              <a:rPr lang="en-US" sz="2000" b="1" dirty="0"/>
              <a:t>Compensation</a:t>
            </a:r>
          </a:p>
          <a:p>
            <a:r>
              <a:rPr lang="en-US" sz="2000" b="1" dirty="0"/>
              <a:t>Services Rendered</a:t>
            </a:r>
          </a:p>
          <a:p>
            <a:r>
              <a:rPr lang="en-US" sz="2000" b="1" dirty="0"/>
              <a:t>Signed by parties</a:t>
            </a:r>
            <a:endParaRPr lang="en-US" sz="1800" dirty="0"/>
          </a:p>
          <a:p>
            <a:endParaRPr lang="en-US" dirty="0"/>
          </a:p>
          <a:p>
            <a:pPr marL="0" indent="0">
              <a:buNone/>
            </a:pPr>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pic>
        <p:nvPicPr>
          <p:cNvPr id="3" name="Picture 2">
            <a:extLst>
              <a:ext uri="{FF2B5EF4-FFF2-40B4-BE49-F238E27FC236}">
                <a16:creationId xmlns:a16="http://schemas.microsoft.com/office/drawing/2014/main" id="{94A1ACF0-0029-4DE6-86CF-3B6FD228538F}"/>
              </a:ext>
            </a:extLst>
          </p:cNvPr>
          <p:cNvPicPr>
            <a:picLocks noChangeAspect="1"/>
          </p:cNvPicPr>
          <p:nvPr/>
        </p:nvPicPr>
        <p:blipFill>
          <a:blip r:embed="rId3"/>
          <a:stretch>
            <a:fillRect/>
          </a:stretch>
        </p:blipFill>
        <p:spPr>
          <a:xfrm>
            <a:off x="3962400" y="2209800"/>
            <a:ext cx="3507757" cy="4505653"/>
          </a:xfrm>
          <a:prstGeom prst="rect">
            <a:avLst/>
          </a:prstGeom>
        </p:spPr>
      </p:pic>
    </p:spTree>
    <p:extLst>
      <p:ext uri="{BB962C8B-B14F-4D97-AF65-F5344CB8AC3E}">
        <p14:creationId xmlns:p14="http://schemas.microsoft.com/office/powerpoint/2010/main" val="1988232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lnSpcReduction="10000"/>
          </a:bodyPr>
          <a:lstStyle/>
          <a:p>
            <a:pPr marL="0" indent="0">
              <a:buNone/>
            </a:pPr>
            <a:r>
              <a:rPr lang="en-US" sz="2600" b="1" dirty="0"/>
              <a:t>7a. RENT</a:t>
            </a:r>
            <a:endParaRPr lang="en-US" dirty="0"/>
          </a:p>
          <a:p>
            <a:pPr marL="0" indent="0">
              <a:buNone/>
            </a:pPr>
            <a:endParaRPr lang="en-US" dirty="0"/>
          </a:p>
          <a:p>
            <a:r>
              <a:rPr lang="en-US" dirty="0"/>
              <a:t>Provide invoice from landlord </a:t>
            </a:r>
            <a:r>
              <a:rPr lang="en-US" i="1" dirty="0"/>
              <a:t>and </a:t>
            </a:r>
            <a:r>
              <a:rPr lang="en-US" dirty="0"/>
              <a:t>current lease/rider (or you may get one or the other).</a:t>
            </a:r>
          </a:p>
          <a:p>
            <a:r>
              <a:rPr lang="en-US" dirty="0"/>
              <a:t>Also, provide itemized bill from landlord for each category when rent includes utilities and taxes. </a:t>
            </a:r>
          </a:p>
          <a:p>
            <a:r>
              <a:rPr lang="en-US" dirty="0"/>
              <a:t>If organization owns its facility and has a mortgage, “</a:t>
            </a:r>
            <a:r>
              <a:rPr lang="en-US" b="1" dirty="0"/>
              <a:t>Mortgage Interest” </a:t>
            </a:r>
            <a:r>
              <a:rPr lang="en-US" dirty="0"/>
              <a:t>must be included in this category. </a:t>
            </a:r>
          </a:p>
          <a:p>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613638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7167" y="1366915"/>
            <a:ext cx="8004048" cy="4572000"/>
          </a:xfrm>
        </p:spPr>
        <p:txBody>
          <a:bodyPr>
            <a:normAutofit/>
          </a:bodyPr>
          <a:lstStyle/>
          <a:p>
            <a:pPr marL="0" indent="0">
              <a:buNone/>
            </a:pPr>
            <a:r>
              <a:rPr lang="en-US" sz="2600" b="1" dirty="0"/>
              <a:t>7a. RENT (cont.)</a:t>
            </a:r>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7" name="TextBox 6">
            <a:extLst>
              <a:ext uri="{FF2B5EF4-FFF2-40B4-BE49-F238E27FC236}">
                <a16:creationId xmlns:a16="http://schemas.microsoft.com/office/drawing/2014/main" id="{61E6BA54-AF99-41E8-9D3A-EF1AC0BB2DE5}"/>
              </a:ext>
            </a:extLst>
          </p:cNvPr>
          <p:cNvSpPr txBox="1"/>
          <p:nvPr/>
        </p:nvSpPr>
        <p:spPr>
          <a:xfrm>
            <a:off x="609600" y="6368534"/>
            <a:ext cx="1803400" cy="369332"/>
          </a:xfrm>
          <a:prstGeom prst="rect">
            <a:avLst/>
          </a:prstGeom>
          <a:noFill/>
        </p:spPr>
        <p:txBody>
          <a:bodyPr wrap="square" rtlCol="0">
            <a:spAutoFit/>
          </a:bodyPr>
          <a:lstStyle/>
          <a:p>
            <a:r>
              <a:rPr lang="en-US" sz="900" dirty="0">
                <a:hlinkClick r:id="rId3" tooltip="http://www.thebluediamondgallery.com/highlighted/l/lease-agreement.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8" name="Multiplication Sign 7">
            <a:extLst>
              <a:ext uri="{FF2B5EF4-FFF2-40B4-BE49-F238E27FC236}">
                <a16:creationId xmlns:a16="http://schemas.microsoft.com/office/drawing/2014/main" id="{44D4DAB4-CE72-418B-95F4-38D5A16014AF}"/>
              </a:ext>
            </a:extLst>
          </p:cNvPr>
          <p:cNvSpPr/>
          <p:nvPr/>
        </p:nvSpPr>
        <p:spPr>
          <a:xfrm>
            <a:off x="6172200" y="2209800"/>
            <a:ext cx="990600" cy="990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1B75840-5120-4030-A5ED-770D2585AC0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80551" y="3005471"/>
            <a:ext cx="3352800" cy="2451735"/>
          </a:xfrm>
          <a:prstGeom prst="rect">
            <a:avLst/>
          </a:prstGeom>
        </p:spPr>
      </p:pic>
      <p:pic>
        <p:nvPicPr>
          <p:cNvPr id="18" name="Picture 17">
            <a:extLst>
              <a:ext uri="{FF2B5EF4-FFF2-40B4-BE49-F238E27FC236}">
                <a16:creationId xmlns:a16="http://schemas.microsoft.com/office/drawing/2014/main" id="{6DF25933-0389-4745-AA8D-E28E479566C7}"/>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32256"/>
          <a:stretch/>
        </p:blipFill>
        <p:spPr>
          <a:xfrm>
            <a:off x="731650" y="2253197"/>
            <a:ext cx="3573692" cy="237172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D401E1D-C200-426B-9CF3-0E7E5DC71DAD}"/>
              </a:ext>
            </a:extLst>
          </p:cNvPr>
          <p:cNvPicPr>
            <a:picLocks noChangeAspect="1"/>
          </p:cNvPicPr>
          <p:nvPr/>
        </p:nvPicPr>
        <p:blipFill>
          <a:blip r:embed="rId9"/>
          <a:stretch>
            <a:fillRect/>
          </a:stretch>
        </p:blipFill>
        <p:spPr>
          <a:xfrm>
            <a:off x="1396894" y="2985103"/>
            <a:ext cx="3022706" cy="327963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99E47B6-5C6B-4688-8AB7-DC8D354870AF}"/>
              </a:ext>
            </a:extLst>
          </p:cNvPr>
          <p:cNvSpPr txBox="1"/>
          <p:nvPr/>
        </p:nvSpPr>
        <p:spPr>
          <a:xfrm>
            <a:off x="1461265" y="3181690"/>
            <a:ext cx="922047" cy="369332"/>
          </a:xfrm>
          <a:prstGeom prst="rect">
            <a:avLst/>
          </a:prstGeom>
          <a:noFill/>
        </p:spPr>
        <p:txBody>
          <a:bodyPr wrap="none" rtlCol="0">
            <a:spAutoFit/>
          </a:bodyPr>
          <a:lstStyle/>
          <a:p>
            <a:r>
              <a:rPr lang="en-US" sz="900" dirty="0"/>
              <a:t>Mickey Mouse</a:t>
            </a:r>
          </a:p>
          <a:p>
            <a:r>
              <a:rPr lang="en-US" sz="900" dirty="0"/>
              <a:t>LLC</a:t>
            </a:r>
          </a:p>
        </p:txBody>
      </p:sp>
      <p:sp>
        <p:nvSpPr>
          <p:cNvPr id="12" name="Arrow: Right 11">
            <a:extLst>
              <a:ext uri="{FF2B5EF4-FFF2-40B4-BE49-F238E27FC236}">
                <a16:creationId xmlns:a16="http://schemas.microsoft.com/office/drawing/2014/main" id="{0B30EA9F-3EC1-4732-98CA-D78CF1DD434E}"/>
              </a:ext>
            </a:extLst>
          </p:cNvPr>
          <p:cNvSpPr/>
          <p:nvPr/>
        </p:nvSpPr>
        <p:spPr>
          <a:xfrm>
            <a:off x="1460238" y="5739509"/>
            <a:ext cx="191459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Proof of Pmt.</a:t>
            </a:r>
          </a:p>
        </p:txBody>
      </p:sp>
      <p:pic>
        <p:nvPicPr>
          <p:cNvPr id="14" name="Picture 13">
            <a:extLst>
              <a:ext uri="{FF2B5EF4-FFF2-40B4-BE49-F238E27FC236}">
                <a16:creationId xmlns:a16="http://schemas.microsoft.com/office/drawing/2014/main" id="{EA4F8121-D179-4000-A44D-E08EAC2C97E6}"/>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11610098">
            <a:off x="3306542" y="2543092"/>
            <a:ext cx="884022" cy="884022"/>
          </a:xfrm>
          <a:prstGeom prst="rect">
            <a:avLst/>
          </a:prstGeom>
        </p:spPr>
      </p:pic>
      <p:pic>
        <p:nvPicPr>
          <p:cNvPr id="21" name="Picture 20">
            <a:extLst>
              <a:ext uri="{FF2B5EF4-FFF2-40B4-BE49-F238E27FC236}">
                <a16:creationId xmlns:a16="http://schemas.microsoft.com/office/drawing/2014/main" id="{063E0EED-24AC-44C5-A61F-978283E5F991}"/>
              </a:ext>
            </a:extLst>
          </p:cNvPr>
          <p:cNvPicPr>
            <a:picLocks noChangeAspect="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7226006" y="3551022"/>
            <a:ext cx="1371600" cy="1371600"/>
          </a:xfrm>
          <a:prstGeom prst="rect">
            <a:avLst/>
          </a:prstGeom>
        </p:spPr>
      </p:pic>
      <p:sp>
        <p:nvSpPr>
          <p:cNvPr id="22" name="TextBox 21">
            <a:extLst>
              <a:ext uri="{FF2B5EF4-FFF2-40B4-BE49-F238E27FC236}">
                <a16:creationId xmlns:a16="http://schemas.microsoft.com/office/drawing/2014/main" id="{95753490-75F4-40F3-860A-39270BD7C301}"/>
              </a:ext>
            </a:extLst>
          </p:cNvPr>
          <p:cNvSpPr txBox="1"/>
          <p:nvPr/>
        </p:nvSpPr>
        <p:spPr>
          <a:xfrm>
            <a:off x="4616720" y="6382077"/>
            <a:ext cx="3299707" cy="369332"/>
          </a:xfrm>
          <a:prstGeom prst="rect">
            <a:avLst/>
          </a:prstGeom>
          <a:noFill/>
        </p:spPr>
        <p:txBody>
          <a:bodyPr wrap="square" rtlCol="0">
            <a:spAutoFit/>
          </a:bodyPr>
          <a:lstStyle/>
          <a:p>
            <a:r>
              <a:rPr lang="en-US" sz="900" dirty="0">
                <a:hlinkClick r:id="rId13" tooltip="http://bluemarbles.tistory.com/1301"/>
              </a:rPr>
              <a:t>This Photo</a:t>
            </a:r>
            <a:r>
              <a:rPr lang="en-US" sz="900" dirty="0"/>
              <a:t> by Unknown Author is licensed under </a:t>
            </a:r>
            <a:r>
              <a:rPr lang="en-US" sz="900" dirty="0">
                <a:hlinkClick r:id="rId14" tooltip="https://creativecommons.org/licenses/by-nc-nd/3.0/"/>
              </a:rPr>
              <a:t>CC BY-NC-ND</a:t>
            </a:r>
            <a:endParaRPr lang="en-US" sz="900" dirty="0"/>
          </a:p>
        </p:txBody>
      </p:sp>
    </p:spTree>
    <p:extLst>
      <p:ext uri="{BB962C8B-B14F-4D97-AF65-F5344CB8AC3E}">
        <p14:creationId xmlns:p14="http://schemas.microsoft.com/office/powerpoint/2010/main" val="1791125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fontScale="92500"/>
          </a:bodyPr>
          <a:lstStyle/>
          <a:p>
            <a:pPr marL="0" indent="0">
              <a:buNone/>
            </a:pPr>
            <a:r>
              <a:rPr lang="en-US" sz="2600" b="1" dirty="0"/>
              <a:t>7b. UTILITIES</a:t>
            </a:r>
            <a:endParaRPr lang="en-US" dirty="0"/>
          </a:p>
          <a:p>
            <a:endParaRPr lang="en-US" dirty="0"/>
          </a:p>
          <a:p>
            <a:r>
              <a:rPr lang="en-US" dirty="0"/>
              <a:t>For Gas, Electric, water, heating oil, phone, cable and communications, claims require complete current invoices dated within the contract period. </a:t>
            </a:r>
          </a:p>
          <a:p>
            <a:pPr lvl="1"/>
            <a:r>
              <a:rPr lang="en-US" dirty="0"/>
              <a:t>Late fees not allowed</a:t>
            </a:r>
          </a:p>
          <a:p>
            <a:pPr lvl="1"/>
            <a:r>
              <a:rPr lang="en-US" dirty="0"/>
              <a:t>No “Past Due” amounts</a:t>
            </a:r>
          </a:p>
          <a:p>
            <a:pPr lvl="1"/>
            <a:r>
              <a:rPr lang="en-US" dirty="0"/>
              <a:t>If location is uncommon, please explain (i.e. offsite facility, temporary space, etc.).</a:t>
            </a:r>
          </a:p>
          <a:p>
            <a:pPr lvl="1"/>
            <a:r>
              <a:rPr lang="en-US" dirty="0"/>
              <a:t>Are January claims pro rated for December?</a:t>
            </a:r>
          </a:p>
          <a:p>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634319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a:bodyPr>
          <a:lstStyle/>
          <a:p>
            <a:pPr marL="0" indent="0">
              <a:buNone/>
            </a:pPr>
            <a:r>
              <a:rPr lang="en-US" sz="2600" b="1" dirty="0"/>
              <a:t>8. DEPARTMENT SPECIFIC</a:t>
            </a:r>
            <a:endParaRPr lang="en-US" dirty="0"/>
          </a:p>
          <a:p>
            <a:endParaRPr lang="en-US" dirty="0"/>
          </a:p>
          <a:p>
            <a:r>
              <a:rPr lang="en-US" dirty="0"/>
              <a:t>In the event you are instructed to make a purchase by the Department: </a:t>
            </a:r>
          </a:p>
          <a:p>
            <a:pPr marL="0" indent="0">
              <a:buNone/>
            </a:pPr>
            <a:endParaRPr lang="en-US" dirty="0"/>
          </a:p>
          <a:p>
            <a:pPr lvl="1"/>
            <a:r>
              <a:rPr lang="en-US" dirty="0"/>
              <a:t>Complete current invoices dated within contract period</a:t>
            </a:r>
          </a:p>
          <a:p>
            <a:pPr lvl="1"/>
            <a:endParaRPr lang="en-US" dirty="0"/>
          </a:p>
          <a:p>
            <a:pPr lvl="1"/>
            <a:r>
              <a:rPr lang="en-US" dirty="0"/>
              <a:t>Include departmental instructions </a:t>
            </a:r>
          </a:p>
          <a:p>
            <a:endParaRPr lang="en-US" dirty="0"/>
          </a:p>
          <a:p>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178783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7912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fontScale="92500" lnSpcReduction="20000"/>
          </a:bodyPr>
          <a:lstStyle/>
          <a:p>
            <a:pPr marL="0" indent="0">
              <a:buNone/>
            </a:pPr>
            <a:r>
              <a:rPr lang="en-US" sz="2600" b="1" dirty="0"/>
              <a:t>9. OTHER</a:t>
            </a:r>
          </a:p>
          <a:p>
            <a:pPr marL="0" indent="0">
              <a:buNone/>
            </a:pPr>
            <a:endParaRPr lang="en-US" dirty="0"/>
          </a:p>
          <a:p>
            <a:r>
              <a:rPr lang="en-US" dirty="0"/>
              <a:t>Conferences/Training</a:t>
            </a:r>
            <a:endParaRPr lang="en-US" sz="3200" dirty="0"/>
          </a:p>
          <a:p>
            <a:pPr lvl="1"/>
            <a:r>
              <a:rPr lang="en-US" sz="2900" dirty="0"/>
              <a:t>Agendas, confirmation of registration and proof of attendance is always required for claims. </a:t>
            </a:r>
          </a:p>
          <a:p>
            <a:pPr lvl="2"/>
            <a:r>
              <a:rPr lang="en-US" dirty="0"/>
              <a:t>Proof of Attendance can be as simple as a list of employees attending, if it’s local. It could be a hotel bill, conference registration, certificate of completion and/or agenda for an out of town conference. More or less documentation may be requested depending on the specific documentation provided. </a:t>
            </a:r>
          </a:p>
          <a:p>
            <a:pPr lvl="2"/>
            <a:r>
              <a:rPr lang="en-US" sz="2600" dirty="0"/>
              <a:t>In the event no Proof of Attendance is available, a signed certification will be required. </a:t>
            </a:r>
          </a:p>
          <a:p>
            <a:endParaRPr lang="en-US" sz="3200" dirty="0"/>
          </a:p>
          <a:p>
            <a:pPr lvl="1"/>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16407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9975" y="1595966"/>
            <a:ext cx="8004048" cy="4572000"/>
          </a:xfrm>
        </p:spPr>
        <p:txBody>
          <a:bodyPr>
            <a:normAutofit/>
          </a:bodyPr>
          <a:lstStyle/>
          <a:p>
            <a:pPr marL="0" indent="0" algn="ctr">
              <a:buNone/>
            </a:pPr>
            <a:r>
              <a:rPr lang="en-US" sz="3600" b="1" dirty="0"/>
              <a:t>Vendor Claims is Audited too…</a:t>
            </a:r>
          </a:p>
          <a:p>
            <a:pPr marL="0" indent="0">
              <a:buNone/>
            </a:pPr>
            <a:endParaRPr lang="en-US" sz="2600" dirty="0"/>
          </a:p>
        </p:txBody>
      </p:sp>
      <p:sp>
        <p:nvSpPr>
          <p:cNvPr id="2" name="Title 1"/>
          <p:cNvSpPr>
            <a:spLocks noGrp="1"/>
          </p:cNvSpPr>
          <p:nvPr>
            <p:ph type="title"/>
          </p:nvPr>
        </p:nvSpPr>
        <p:spPr>
          <a:xfrm>
            <a:off x="762000" y="381000"/>
            <a:ext cx="8001000" cy="838200"/>
          </a:xfrm>
        </p:spPr>
        <p:txBody>
          <a:bodyPr>
            <a:normAutofit/>
          </a:bodyPr>
          <a:lstStyle/>
          <a:p>
            <a:pPr algn="ctr"/>
            <a:r>
              <a:rPr lang="en-US" dirty="0"/>
              <a:t>What We Will Cover Today</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graphicFrame>
        <p:nvGraphicFramePr>
          <p:cNvPr id="4" name="Table 5">
            <a:extLst>
              <a:ext uri="{FF2B5EF4-FFF2-40B4-BE49-F238E27FC236}">
                <a16:creationId xmlns:a16="http://schemas.microsoft.com/office/drawing/2014/main" id="{1B617659-7AB3-5581-F8AA-83DDE4A49850}"/>
              </a:ext>
            </a:extLst>
          </p:cNvPr>
          <p:cNvGraphicFramePr>
            <a:graphicFrameLocks noGrp="1"/>
          </p:cNvGraphicFramePr>
          <p:nvPr>
            <p:extLst>
              <p:ext uri="{D42A27DB-BD31-4B8C-83A1-F6EECF244321}">
                <p14:modId xmlns:p14="http://schemas.microsoft.com/office/powerpoint/2010/main" val="297336635"/>
              </p:ext>
            </p:extLst>
          </p:nvPr>
        </p:nvGraphicFramePr>
        <p:xfrm>
          <a:off x="877778" y="2459553"/>
          <a:ext cx="7388442" cy="3089910"/>
        </p:xfrm>
        <a:graphic>
          <a:graphicData uri="http://schemas.openxmlformats.org/drawingml/2006/table">
            <a:tbl>
              <a:tblPr firstRow="1" bandRow="1">
                <a:tableStyleId>{8A107856-5554-42FB-B03E-39F5DBC370BA}</a:tableStyleId>
              </a:tblPr>
              <a:tblGrid>
                <a:gridCol w="3694221">
                  <a:extLst>
                    <a:ext uri="{9D8B030D-6E8A-4147-A177-3AD203B41FA5}">
                      <a16:colId xmlns:a16="http://schemas.microsoft.com/office/drawing/2014/main" val="301575565"/>
                    </a:ext>
                  </a:extLst>
                </a:gridCol>
                <a:gridCol w="3694221">
                  <a:extLst>
                    <a:ext uri="{9D8B030D-6E8A-4147-A177-3AD203B41FA5}">
                      <a16:colId xmlns:a16="http://schemas.microsoft.com/office/drawing/2014/main" val="1908653565"/>
                    </a:ext>
                  </a:extLst>
                </a:gridCol>
              </a:tblGrid>
              <a:tr h="1029970">
                <a:tc>
                  <a:txBody>
                    <a:bodyPr/>
                    <a:lstStyle/>
                    <a:p>
                      <a:pPr algn="ctr"/>
                      <a:r>
                        <a:rPr lang="en-US" b="0" dirty="0"/>
                        <a:t>Audit &amp; Control</a:t>
                      </a:r>
                    </a:p>
                  </a:txBody>
                  <a:tcPr anchor="ctr"/>
                </a:tc>
                <a:tc>
                  <a:txBody>
                    <a:bodyPr/>
                    <a:lstStyle/>
                    <a:p>
                      <a:pPr algn="ctr"/>
                      <a:r>
                        <a:rPr lang="en-US" b="0" dirty="0"/>
                        <a:t>NC External Auditor, Comptroller’s Field Audit Division</a:t>
                      </a:r>
                    </a:p>
                  </a:txBody>
                  <a:tcPr anchor="ctr"/>
                </a:tc>
                <a:extLst>
                  <a:ext uri="{0D108BD9-81ED-4DB2-BD59-A6C34878D82A}">
                    <a16:rowId xmlns:a16="http://schemas.microsoft.com/office/drawing/2014/main" val="2152072855"/>
                  </a:ext>
                </a:extLst>
              </a:tr>
              <a:tr h="1029970">
                <a:tc>
                  <a:txBody>
                    <a:bodyPr/>
                    <a:lstStyle/>
                    <a:p>
                      <a:pPr algn="ctr"/>
                      <a:r>
                        <a:rPr lang="en-US" dirty="0"/>
                        <a:t>Program Oversight</a:t>
                      </a:r>
                    </a:p>
                  </a:txBody>
                  <a:tcPr anchor="ctr"/>
                </a:tc>
                <a:tc>
                  <a:txBody>
                    <a:bodyPr/>
                    <a:lstStyle/>
                    <a:p>
                      <a:pPr algn="ctr"/>
                      <a:r>
                        <a:rPr lang="en-US" dirty="0"/>
                        <a:t>US Gov (HHS), NYS Gov (NY OA, OASIS, State Comptroller), Other County Departments</a:t>
                      </a:r>
                    </a:p>
                  </a:txBody>
                  <a:tcPr anchor="ctr"/>
                </a:tc>
                <a:extLst>
                  <a:ext uri="{0D108BD9-81ED-4DB2-BD59-A6C34878D82A}">
                    <a16:rowId xmlns:a16="http://schemas.microsoft.com/office/drawing/2014/main" val="2371299211"/>
                  </a:ext>
                </a:extLst>
              </a:tr>
              <a:tr h="1029970">
                <a:tc>
                  <a:txBody>
                    <a:bodyPr/>
                    <a:lstStyle/>
                    <a:p>
                      <a:pPr algn="ctr"/>
                      <a:r>
                        <a:rPr lang="en-US" dirty="0"/>
                        <a:t>Law Enforcement/Legal</a:t>
                      </a:r>
                    </a:p>
                  </a:txBody>
                  <a:tcPr anchor="ctr"/>
                </a:tc>
                <a:tc>
                  <a:txBody>
                    <a:bodyPr/>
                    <a:lstStyle/>
                    <a:p>
                      <a:pPr algn="ctr"/>
                      <a:r>
                        <a:rPr lang="en-US" dirty="0"/>
                        <a:t>County DA, IG &amp; NCPD; State AG; Federal Agencies; Public FOILS</a:t>
                      </a:r>
                    </a:p>
                  </a:txBody>
                  <a:tcPr anchor="ctr"/>
                </a:tc>
                <a:extLst>
                  <a:ext uri="{0D108BD9-81ED-4DB2-BD59-A6C34878D82A}">
                    <a16:rowId xmlns:a16="http://schemas.microsoft.com/office/drawing/2014/main" val="3538883847"/>
                  </a:ext>
                </a:extLst>
              </a:tr>
            </a:tbl>
          </a:graphicData>
        </a:graphic>
      </p:graphicFrame>
    </p:spTree>
    <p:extLst>
      <p:ext uri="{BB962C8B-B14F-4D97-AF65-F5344CB8AC3E}">
        <p14:creationId xmlns:p14="http://schemas.microsoft.com/office/powerpoint/2010/main" val="4076584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213725"/>
            <a:ext cx="3991595" cy="4572000"/>
          </a:xfrm>
        </p:spPr>
        <p:txBody>
          <a:bodyPr>
            <a:normAutofit/>
          </a:bodyPr>
          <a:lstStyle/>
          <a:p>
            <a:pPr marL="0" indent="0">
              <a:buNone/>
            </a:pPr>
            <a:r>
              <a:rPr lang="en-US" sz="2600" b="1" dirty="0"/>
              <a:t>9. OTHER</a:t>
            </a:r>
          </a:p>
          <a:p>
            <a:pPr marL="0" indent="0">
              <a:buNone/>
            </a:pPr>
            <a:endParaRPr lang="en-US" sz="1800" dirty="0"/>
          </a:p>
          <a:p>
            <a:r>
              <a:rPr lang="en-US" sz="1800" dirty="0"/>
              <a:t>Conference Invoice (include proof of payment) (A)</a:t>
            </a:r>
          </a:p>
          <a:p>
            <a:r>
              <a:rPr lang="en-US" sz="1800" dirty="0"/>
              <a:t>Proof of Attendance (B)</a:t>
            </a:r>
          </a:p>
          <a:p>
            <a:r>
              <a:rPr lang="en-US" sz="1800" dirty="0"/>
              <a:t>Conference Program (C)</a:t>
            </a:r>
          </a:p>
          <a:p>
            <a:pPr lvl="1"/>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pic>
        <p:nvPicPr>
          <p:cNvPr id="3" name="Picture 2">
            <a:extLst>
              <a:ext uri="{FF2B5EF4-FFF2-40B4-BE49-F238E27FC236}">
                <a16:creationId xmlns:a16="http://schemas.microsoft.com/office/drawing/2014/main" id="{5FEB27C4-A611-4886-9ED1-AFEDC7E9A478}"/>
              </a:ext>
            </a:extLst>
          </p:cNvPr>
          <p:cNvPicPr>
            <a:picLocks noChangeAspect="1"/>
          </p:cNvPicPr>
          <p:nvPr/>
        </p:nvPicPr>
        <p:blipFill>
          <a:blip r:embed="rId2"/>
          <a:stretch>
            <a:fillRect/>
          </a:stretch>
        </p:blipFill>
        <p:spPr>
          <a:xfrm>
            <a:off x="4987509" y="1861426"/>
            <a:ext cx="3775491" cy="281940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6DAD427-DBF8-41DF-9F42-482797CDAB30}"/>
              </a:ext>
            </a:extLst>
          </p:cNvPr>
          <p:cNvPicPr>
            <a:picLocks noChangeAspect="1"/>
          </p:cNvPicPr>
          <p:nvPr/>
        </p:nvPicPr>
        <p:blipFill>
          <a:blip r:embed="rId3"/>
          <a:stretch>
            <a:fillRect/>
          </a:stretch>
        </p:blipFill>
        <p:spPr>
          <a:xfrm>
            <a:off x="4892258" y="4942051"/>
            <a:ext cx="3965991" cy="168734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E19D703-CED8-42F4-8954-D13AB54D6493}"/>
              </a:ext>
            </a:extLst>
          </p:cNvPr>
          <p:cNvPicPr>
            <a:picLocks noChangeAspect="1"/>
          </p:cNvPicPr>
          <p:nvPr/>
        </p:nvPicPr>
        <p:blipFill>
          <a:blip r:embed="rId4"/>
          <a:stretch>
            <a:fillRect/>
          </a:stretch>
        </p:blipFill>
        <p:spPr>
          <a:xfrm rot="16200000">
            <a:off x="1105797" y="2981603"/>
            <a:ext cx="3180796" cy="411479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FCB85DF0-2301-4190-B196-ED289DE9E80E}"/>
              </a:ext>
            </a:extLst>
          </p:cNvPr>
          <p:cNvSpPr/>
          <p:nvPr/>
        </p:nvSpPr>
        <p:spPr>
          <a:xfrm>
            <a:off x="4984461" y="2438400"/>
            <a:ext cx="654339" cy="707886"/>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A</a:t>
            </a:r>
          </a:p>
        </p:txBody>
      </p:sp>
      <p:sp>
        <p:nvSpPr>
          <p:cNvPr id="9" name="Rectangle 8">
            <a:extLst>
              <a:ext uri="{FF2B5EF4-FFF2-40B4-BE49-F238E27FC236}">
                <a16:creationId xmlns:a16="http://schemas.microsoft.com/office/drawing/2014/main" id="{316CC612-AB04-488E-B0A4-1A8E2D068B7F}"/>
              </a:ext>
            </a:extLst>
          </p:cNvPr>
          <p:cNvSpPr/>
          <p:nvPr/>
        </p:nvSpPr>
        <p:spPr>
          <a:xfrm>
            <a:off x="3663402" y="3783767"/>
            <a:ext cx="654339" cy="707886"/>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C</a:t>
            </a:r>
          </a:p>
        </p:txBody>
      </p:sp>
      <p:sp>
        <p:nvSpPr>
          <p:cNvPr id="10" name="Rectangle 9">
            <a:extLst>
              <a:ext uri="{FF2B5EF4-FFF2-40B4-BE49-F238E27FC236}">
                <a16:creationId xmlns:a16="http://schemas.microsoft.com/office/drawing/2014/main" id="{60904EDA-46C4-440F-B853-6E95F395C4B6}"/>
              </a:ext>
            </a:extLst>
          </p:cNvPr>
          <p:cNvSpPr/>
          <p:nvPr/>
        </p:nvSpPr>
        <p:spPr>
          <a:xfrm>
            <a:off x="5181600" y="5339064"/>
            <a:ext cx="654339" cy="707886"/>
          </a:xfrm>
          <a:prstGeom prst="rect">
            <a:avLst/>
          </a:prstGeom>
          <a:noFill/>
        </p:spPr>
        <p:txBody>
          <a:bodyPr wrap="squar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B</a:t>
            </a:r>
            <a:endParaRPr lang="en-U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33355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a:bodyPr>
          <a:lstStyle/>
          <a:p>
            <a:pPr marL="0" indent="0">
              <a:buNone/>
            </a:pPr>
            <a:r>
              <a:rPr lang="en-US" sz="2600" b="1" dirty="0"/>
              <a:t>10. ADMIN OVERHEAD</a:t>
            </a:r>
            <a:endParaRPr lang="en-US" dirty="0"/>
          </a:p>
          <a:p>
            <a:endParaRPr lang="en-US" dirty="0"/>
          </a:p>
          <a:p>
            <a:r>
              <a:rPr lang="en-US" dirty="0"/>
              <a:t>Usually a fixed percentage for program management costs (i.e. 10%).</a:t>
            </a:r>
          </a:p>
          <a:p>
            <a:pPr marL="0" indent="0">
              <a:buNone/>
            </a:pPr>
            <a:endParaRPr lang="en-US" dirty="0"/>
          </a:p>
          <a:p>
            <a:pPr lvl="1"/>
            <a:r>
              <a:rPr lang="en-US" dirty="0"/>
              <a:t>Must show calculation (i.e. $100,000 (total) x 10% (admin fee)= $10,000.)</a:t>
            </a:r>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3087784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fontScale="92500" lnSpcReduction="10000"/>
          </a:bodyPr>
          <a:lstStyle/>
          <a:p>
            <a:r>
              <a:rPr lang="en-US" sz="2900" dirty="0"/>
              <a:t>NON-ALLOWABLE CHARGES</a:t>
            </a:r>
          </a:p>
          <a:p>
            <a:pPr lvl="1"/>
            <a:r>
              <a:rPr lang="en-US" sz="2900" dirty="0">
                <a:hlinkClick r:id="rId3"/>
              </a:rPr>
              <a:t>NYS Consolidated Fiscal Reporting and Claiming Manual</a:t>
            </a:r>
            <a:r>
              <a:rPr lang="en-US" sz="2900" dirty="0"/>
              <a:t>, </a:t>
            </a:r>
            <a:r>
              <a:rPr lang="en-US" sz="2900" i="1" dirty="0"/>
              <a:t>Appendix X: Adjustments to Reported Costs</a:t>
            </a:r>
          </a:p>
          <a:p>
            <a:pPr marL="365760" lvl="1" indent="0">
              <a:buNone/>
            </a:pPr>
            <a:endParaRPr lang="en-US" sz="2900" i="1" dirty="0"/>
          </a:p>
          <a:p>
            <a:pPr lvl="2"/>
            <a:r>
              <a:rPr lang="en-US" sz="2600" dirty="0"/>
              <a:t>Sales Tax</a:t>
            </a:r>
          </a:p>
          <a:p>
            <a:pPr lvl="2"/>
            <a:r>
              <a:rPr lang="en-US" sz="2600" dirty="0"/>
              <a:t>Late fees, </a:t>
            </a:r>
          </a:p>
          <a:p>
            <a:pPr lvl="2"/>
            <a:r>
              <a:rPr lang="en-US" sz="2600" dirty="0"/>
              <a:t>Contributions/Donations, </a:t>
            </a:r>
          </a:p>
          <a:p>
            <a:pPr lvl="2"/>
            <a:r>
              <a:rPr lang="en-US" sz="2600" dirty="0"/>
              <a:t>Fines, costs related to failure to comply with Fed, State or Local laws (i.e. tickets, fines)</a:t>
            </a:r>
          </a:p>
          <a:p>
            <a:pPr lvl="2"/>
            <a:r>
              <a:rPr lang="en-US" sz="2600" dirty="0"/>
              <a:t>Among many others . . .</a:t>
            </a:r>
          </a:p>
          <a:p>
            <a:pPr marL="365760" lvl="1" indent="0">
              <a:buNone/>
            </a:pPr>
            <a:endParaRPr lang="en-US" sz="2900" dirty="0"/>
          </a:p>
          <a:p>
            <a:pPr lvl="1"/>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2743702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4. Preparing a Claim (cont.)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a:bodyPr>
          <a:lstStyle/>
          <a:p>
            <a:r>
              <a:rPr lang="en-US" sz="2900" dirty="0"/>
              <a:t>Introduction of </a:t>
            </a:r>
            <a:r>
              <a:rPr lang="en-US" sz="2900" dirty="0" err="1"/>
              <a:t>eClaims</a:t>
            </a:r>
            <a:r>
              <a:rPr lang="en-US" sz="2900" dirty="0"/>
              <a:t> application, starting July 1, 2020.</a:t>
            </a:r>
          </a:p>
          <a:p>
            <a:pPr lvl="1"/>
            <a:r>
              <a:rPr lang="en-US" dirty="0"/>
              <a:t>Creates data warehouse with access for vendors, department and Comptroller’s.</a:t>
            </a:r>
          </a:p>
          <a:p>
            <a:pPr lvl="1"/>
            <a:r>
              <a:rPr lang="en-US" dirty="0"/>
              <a:t>LIVE view of where a claim is in approval process.</a:t>
            </a:r>
          </a:p>
          <a:p>
            <a:pPr lvl="1"/>
            <a:r>
              <a:rPr lang="en-US" dirty="0"/>
              <a:t>Ability for vendors to see and respond to issues as they occur.</a:t>
            </a:r>
          </a:p>
          <a:p>
            <a:pPr lvl="1"/>
            <a:r>
              <a:rPr lang="en-US" dirty="0"/>
              <a:t>One consolidated record of all information pertaining to a specific claim.</a:t>
            </a:r>
          </a:p>
          <a:p>
            <a:pPr marL="365760" lvl="1" indent="0">
              <a:buNone/>
            </a:pPr>
            <a:endParaRPr lang="en-US" sz="2900" dirty="0"/>
          </a:p>
          <a:p>
            <a:pPr lvl="1"/>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spTree>
    <p:extLst>
      <p:ext uri="{BB962C8B-B14F-4D97-AF65-F5344CB8AC3E}">
        <p14:creationId xmlns:p14="http://schemas.microsoft.com/office/powerpoint/2010/main" val="3055806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5. Claim’s Check List </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fontScale="77500" lnSpcReduction="20000"/>
          </a:bodyPr>
          <a:lstStyle/>
          <a:p>
            <a:r>
              <a:rPr lang="en-US" dirty="0"/>
              <a:t>Did you receive and provide </a:t>
            </a:r>
            <a:r>
              <a:rPr lang="en-US" b="1" dirty="0"/>
              <a:t>WRITTEN </a:t>
            </a:r>
            <a:r>
              <a:rPr lang="en-US" dirty="0"/>
              <a:t>Departmental/State approval where necessary? </a:t>
            </a:r>
          </a:p>
          <a:p>
            <a:r>
              <a:rPr lang="en-US" dirty="0"/>
              <a:t>Did you Organize? Submit the claim in orderly fashion, with supporting documentation following sequence of universal budget itemization and summary sheets. </a:t>
            </a:r>
          </a:p>
          <a:p>
            <a:r>
              <a:rPr lang="en-US" dirty="0"/>
              <a:t>Did you remove past due amounts on invoices/bills?</a:t>
            </a:r>
          </a:p>
          <a:p>
            <a:r>
              <a:rPr lang="en-US" dirty="0"/>
              <a:t>Did you explain any calculations? </a:t>
            </a:r>
          </a:p>
          <a:p>
            <a:r>
              <a:rPr lang="en-US" dirty="0"/>
              <a:t>Are copies legible and neat? If is difficult for you to read, it will also be for us. </a:t>
            </a:r>
          </a:p>
          <a:p>
            <a:r>
              <a:rPr lang="en-US" dirty="0"/>
              <a:t>Do invoices/claim voucher back-up name the service/item being purchased, not just the Credit Card Company or Bank? </a:t>
            </a:r>
          </a:p>
          <a:p>
            <a:r>
              <a:rPr lang="en-US" dirty="0"/>
              <a:t>Are costs clearly related to the program? If not, explain (i.e. clowns, truck of sand, etc.). </a:t>
            </a:r>
          </a:p>
          <a:p>
            <a:r>
              <a:rPr lang="en-US" sz="2900" dirty="0"/>
              <a:t>Did you sign you certify the claim?</a:t>
            </a:r>
          </a:p>
          <a:p>
            <a:pPr lvl="1"/>
            <a:endParaRPr lang="en-US" dirty="0"/>
          </a:p>
          <a:p>
            <a:endParaRPr lang="en-US" dirty="0"/>
          </a:p>
          <a:p>
            <a:endParaRPr lang="en-US" dirty="0"/>
          </a:p>
          <a:p>
            <a:endParaRPr lang="en-US" dirty="0"/>
          </a:p>
          <a:p>
            <a:pPr marL="0" indent="0">
              <a:buNone/>
            </a:pPr>
            <a:endParaRPr lang="en-US" sz="2600" b="1" dirty="0"/>
          </a:p>
          <a:p>
            <a:pPr marL="0" indent="0">
              <a:buNone/>
            </a:pPr>
            <a:endParaRPr lang="en-US" sz="2600" dirty="0"/>
          </a:p>
          <a:p>
            <a:pPr lvl="1"/>
            <a:endParaRPr lang="en-US" dirty="0"/>
          </a:p>
        </p:txBody>
      </p:sp>
      <p:pic>
        <p:nvPicPr>
          <p:cNvPr id="8" name="Picture 7" descr="A close up of a device&#10;&#10;Description automatically generated">
            <a:extLst>
              <a:ext uri="{FF2B5EF4-FFF2-40B4-BE49-F238E27FC236}">
                <a16:creationId xmlns:a16="http://schemas.microsoft.com/office/drawing/2014/main" id="{2A05424D-FE8F-40D4-A699-3FA22360C06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64106" y="338667"/>
            <a:ext cx="2484783" cy="1648726"/>
          </a:xfrm>
          <a:prstGeom prst="rect">
            <a:avLst/>
          </a:prstGeom>
        </p:spPr>
      </p:pic>
    </p:spTree>
    <p:extLst>
      <p:ext uri="{BB962C8B-B14F-4D97-AF65-F5344CB8AC3E}">
        <p14:creationId xmlns:p14="http://schemas.microsoft.com/office/powerpoint/2010/main" val="2081466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762000"/>
          </a:xfrm>
        </p:spPr>
        <p:txBody>
          <a:bodyPr>
            <a:normAutofit/>
          </a:bodyPr>
          <a:lstStyle/>
          <a:p>
            <a:r>
              <a:rPr lang="en-US" dirty="0"/>
              <a:t>More Information</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
        <p:nvSpPr>
          <p:cNvPr id="6" name="Content Placeholder 2">
            <a:extLst>
              <a:ext uri="{FF2B5EF4-FFF2-40B4-BE49-F238E27FC236}">
                <a16:creationId xmlns:a16="http://schemas.microsoft.com/office/drawing/2014/main" id="{DEB23348-A7F7-4E9C-8BCF-51134368E6B0}"/>
              </a:ext>
            </a:extLst>
          </p:cNvPr>
          <p:cNvSpPr>
            <a:spLocks noGrp="1"/>
          </p:cNvSpPr>
          <p:nvPr>
            <p:ph sz="quarter" idx="1"/>
          </p:nvPr>
        </p:nvSpPr>
        <p:spPr>
          <a:xfrm>
            <a:off x="762000" y="1600200"/>
            <a:ext cx="8004048" cy="4572000"/>
          </a:xfrm>
        </p:spPr>
        <p:txBody>
          <a:bodyPr>
            <a:normAutofit lnSpcReduction="10000"/>
          </a:bodyPr>
          <a:lstStyle/>
          <a:p>
            <a:pPr marL="0" indent="0">
              <a:buNone/>
            </a:pPr>
            <a:r>
              <a:rPr lang="en-US" sz="2600" b="1" dirty="0"/>
              <a:t>Gabriel S. Marques, Esq.</a:t>
            </a:r>
          </a:p>
          <a:p>
            <a:pPr marL="0" indent="0">
              <a:buNone/>
            </a:pPr>
            <a:r>
              <a:rPr lang="en-US" sz="2600" i="1" dirty="0"/>
              <a:t>Fiscal Officer</a:t>
            </a:r>
          </a:p>
          <a:p>
            <a:pPr marL="0" indent="0">
              <a:buNone/>
            </a:pPr>
            <a:endParaRPr lang="en-US" sz="2600" b="1" dirty="0"/>
          </a:p>
          <a:p>
            <a:pPr marL="0" indent="0">
              <a:buNone/>
            </a:pPr>
            <a:r>
              <a:rPr lang="en-US" sz="2600" b="1" dirty="0"/>
              <a:t>Claims Division</a:t>
            </a:r>
          </a:p>
          <a:p>
            <a:pPr marL="0" indent="0">
              <a:buNone/>
            </a:pPr>
            <a:r>
              <a:rPr lang="en-US" sz="2600" b="1" dirty="0"/>
              <a:t>240 Old Country Road</a:t>
            </a:r>
          </a:p>
          <a:p>
            <a:pPr marL="0" indent="0">
              <a:buNone/>
            </a:pPr>
            <a:r>
              <a:rPr lang="en-US" sz="2600" b="1" dirty="0"/>
              <a:t>Mineola, NY 11501</a:t>
            </a:r>
          </a:p>
          <a:p>
            <a:pPr marL="0" indent="0">
              <a:buNone/>
            </a:pPr>
            <a:r>
              <a:rPr lang="en-US" sz="2600" b="1" dirty="0"/>
              <a:t>Direct: (516) 571-1756</a:t>
            </a:r>
          </a:p>
          <a:p>
            <a:pPr marL="0" indent="0">
              <a:buNone/>
            </a:pPr>
            <a:r>
              <a:rPr lang="en-US" sz="2600" b="1" dirty="0">
                <a:hlinkClick r:id="rId3"/>
              </a:rPr>
              <a:t>gmarques@nassaucountyny.gov</a:t>
            </a:r>
            <a:r>
              <a:rPr lang="en-US" sz="2600" b="1" dirty="0"/>
              <a:t>  </a:t>
            </a:r>
          </a:p>
          <a:p>
            <a:pPr marL="0" indent="0">
              <a:buNone/>
            </a:pPr>
            <a:endParaRPr lang="en-US" sz="2600" b="1" dirty="0"/>
          </a:p>
          <a:p>
            <a:pPr marL="0" indent="0">
              <a:buNone/>
            </a:pPr>
            <a:endParaRPr lang="en-US" sz="1200" b="1" dirty="0"/>
          </a:p>
          <a:p>
            <a:pPr marL="0" indent="0">
              <a:buNone/>
            </a:pPr>
            <a:r>
              <a:rPr lang="en-US" sz="1200" b="1" dirty="0"/>
              <a:t>Version 2, June 2019</a:t>
            </a:r>
          </a:p>
          <a:p>
            <a:pPr marL="0" indent="0">
              <a:buNone/>
            </a:pPr>
            <a:endParaRPr lang="en-US" sz="2600" dirty="0"/>
          </a:p>
          <a:p>
            <a:pPr lvl="1"/>
            <a:endParaRPr lang="en-US" dirty="0"/>
          </a:p>
        </p:txBody>
      </p:sp>
    </p:spTree>
    <p:extLst>
      <p:ext uri="{BB962C8B-B14F-4D97-AF65-F5344CB8AC3E}">
        <p14:creationId xmlns:p14="http://schemas.microsoft.com/office/powerpoint/2010/main" val="267026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838200"/>
          </a:xfrm>
        </p:spPr>
        <p:txBody>
          <a:bodyPr>
            <a:normAutofit/>
          </a:bodyPr>
          <a:lstStyle/>
          <a:p>
            <a:r>
              <a:rPr lang="en-US" dirty="0"/>
              <a:t>1. Know Your Contract</a:t>
            </a:r>
          </a:p>
        </p:txBody>
      </p:sp>
      <p:pic>
        <p:nvPicPr>
          <p:cNvPr id="8" name="Picture 7">
            <a:extLst>
              <a:ext uri="{FF2B5EF4-FFF2-40B4-BE49-F238E27FC236}">
                <a16:creationId xmlns:a16="http://schemas.microsoft.com/office/drawing/2014/main" id="{F3EEB97B-417F-43DD-A5C1-4453E8F0FCB6}"/>
              </a:ext>
            </a:extLst>
          </p:cNvPr>
          <p:cNvPicPr>
            <a:picLocks noChangeAspect="1"/>
          </p:cNvPicPr>
          <p:nvPr/>
        </p:nvPicPr>
        <p:blipFill rotWithShape="1">
          <a:blip r:embed="rId2"/>
          <a:srcRect l="11562" r="10464"/>
          <a:stretch/>
        </p:blipFill>
        <p:spPr>
          <a:xfrm>
            <a:off x="762000" y="1295400"/>
            <a:ext cx="7772400" cy="51065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600200"/>
            <a:ext cx="2819400" cy="4953000"/>
          </a:xfrm>
        </p:spPr>
        <p:txBody>
          <a:bodyPr>
            <a:normAutofit lnSpcReduction="10000"/>
          </a:bodyPr>
          <a:lstStyle/>
          <a:p>
            <a:r>
              <a:rPr lang="en-US" sz="2600" dirty="0"/>
              <a:t>Auditors match claims to specific provisions in the contract.</a:t>
            </a:r>
          </a:p>
          <a:p>
            <a:endParaRPr lang="en-US" sz="2600" dirty="0"/>
          </a:p>
          <a:p>
            <a:r>
              <a:rPr lang="en-US" sz="2600" dirty="0"/>
              <a:t>If it is not in the contract, auditors are not able to approve (</a:t>
            </a:r>
            <a:r>
              <a:rPr lang="en-US" sz="2600" i="1" dirty="0"/>
              <a:t>no authority</a:t>
            </a:r>
            <a:r>
              <a:rPr lang="en-US" sz="2600" dirty="0"/>
              <a:t>).</a:t>
            </a:r>
            <a:endParaRPr lang="en-US" dirty="0"/>
          </a:p>
        </p:txBody>
      </p:sp>
      <p:sp>
        <p:nvSpPr>
          <p:cNvPr id="2" name="Title 1"/>
          <p:cNvSpPr>
            <a:spLocks noGrp="1"/>
          </p:cNvSpPr>
          <p:nvPr>
            <p:ph type="title"/>
          </p:nvPr>
        </p:nvSpPr>
        <p:spPr>
          <a:xfrm>
            <a:off x="762000" y="381000"/>
            <a:ext cx="8001000" cy="838200"/>
          </a:xfrm>
        </p:spPr>
        <p:txBody>
          <a:bodyPr>
            <a:normAutofit/>
          </a:bodyPr>
          <a:lstStyle/>
          <a:p>
            <a:r>
              <a:rPr lang="en-US" dirty="0"/>
              <a:t>1. Know Your Contract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D83B8D0-7EE8-4E20-8D69-EE2C854A9A67}"/>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81400" y="1066800"/>
            <a:ext cx="4267200" cy="5467350"/>
          </a:xfrm>
          <a:prstGeom prst="rect">
            <a:avLst/>
          </a:prstGeom>
        </p:spPr>
      </p:pic>
    </p:spTree>
    <p:extLst>
      <p:ext uri="{BB962C8B-B14F-4D97-AF65-F5344CB8AC3E}">
        <p14:creationId xmlns:p14="http://schemas.microsoft.com/office/powerpoint/2010/main" val="317108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600" dirty="0"/>
          </a:p>
          <a:p>
            <a:r>
              <a:rPr lang="en-US" sz="2600" b="1" dirty="0"/>
              <a:t>TERM:</a:t>
            </a:r>
          </a:p>
          <a:p>
            <a:pPr marL="0" indent="0">
              <a:buNone/>
            </a:pPr>
            <a:endParaRPr lang="en-US" sz="2600" dirty="0"/>
          </a:p>
          <a:p>
            <a:pPr lvl="1"/>
            <a:r>
              <a:rPr lang="en-US" dirty="0"/>
              <a:t>“This agreement shall </a:t>
            </a:r>
            <a:r>
              <a:rPr lang="en-US" b="1" i="1" u="sng" dirty="0"/>
              <a:t>commence</a:t>
            </a:r>
            <a:r>
              <a:rPr lang="en-US" b="1" dirty="0"/>
              <a:t> on January 1, 20xx </a:t>
            </a:r>
            <a:r>
              <a:rPr lang="en-US" dirty="0"/>
              <a:t>and </a:t>
            </a:r>
            <a:r>
              <a:rPr lang="en-US" b="1" i="1" u="sng" dirty="0"/>
              <a:t>terminate</a:t>
            </a:r>
            <a:r>
              <a:rPr lang="en-US" b="1" u="sng" dirty="0"/>
              <a:t> </a:t>
            </a:r>
            <a:r>
              <a:rPr lang="en-US" b="1" dirty="0"/>
              <a:t>on December 31, 20xx</a:t>
            </a:r>
            <a:r>
              <a:rPr lang="en-US" dirty="0"/>
              <a:t>, unless sooner terminated in accordance with the provisions of the agreement.” </a:t>
            </a:r>
            <a:r>
              <a:rPr lang="en-US" i="1" dirty="0"/>
              <a:t>Emphasis Added</a:t>
            </a:r>
            <a:r>
              <a:rPr lang="en-US" dirty="0"/>
              <a:t>.</a:t>
            </a:r>
          </a:p>
        </p:txBody>
      </p:sp>
      <p:sp>
        <p:nvSpPr>
          <p:cNvPr id="2" name="Title 1"/>
          <p:cNvSpPr>
            <a:spLocks noGrp="1"/>
          </p:cNvSpPr>
          <p:nvPr>
            <p:ph type="title"/>
          </p:nvPr>
        </p:nvSpPr>
        <p:spPr>
          <a:xfrm>
            <a:off x="762000" y="381000"/>
            <a:ext cx="8001000" cy="838200"/>
          </a:xfrm>
        </p:spPr>
        <p:txBody>
          <a:bodyPr>
            <a:normAutofit/>
          </a:bodyPr>
          <a:lstStyle/>
          <a:p>
            <a:r>
              <a:rPr lang="en-US" dirty="0"/>
              <a:t>1. Know Your Contract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252307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600" dirty="0"/>
          </a:p>
          <a:p>
            <a:r>
              <a:rPr lang="en-US" sz="2600" b="1" dirty="0"/>
              <a:t>SERVICES:</a:t>
            </a:r>
          </a:p>
          <a:p>
            <a:pPr marL="0" indent="0">
              <a:buNone/>
            </a:pPr>
            <a:endParaRPr lang="en-US" sz="2600" dirty="0"/>
          </a:p>
          <a:p>
            <a:pPr lvl="1"/>
            <a:r>
              <a:rPr lang="en-US" dirty="0"/>
              <a:t>“. . . The program which is more fully described in </a:t>
            </a:r>
            <a:r>
              <a:rPr lang="en-US" b="1" u="sng" dirty="0"/>
              <a:t>Appendix A</a:t>
            </a:r>
            <a:r>
              <a:rPr lang="en-US" dirty="0"/>
              <a:t> attached hereto and incorporated herein by reference shall be subject to the direction, approval and control of the Office.” </a:t>
            </a:r>
          </a:p>
        </p:txBody>
      </p:sp>
      <p:sp>
        <p:nvSpPr>
          <p:cNvPr id="2" name="Title 1"/>
          <p:cNvSpPr>
            <a:spLocks noGrp="1"/>
          </p:cNvSpPr>
          <p:nvPr>
            <p:ph type="title"/>
          </p:nvPr>
        </p:nvSpPr>
        <p:spPr>
          <a:xfrm>
            <a:off x="762000" y="381000"/>
            <a:ext cx="8001000" cy="762000"/>
          </a:xfrm>
        </p:spPr>
        <p:txBody>
          <a:bodyPr>
            <a:normAutofit/>
          </a:bodyPr>
          <a:lstStyle/>
          <a:p>
            <a:r>
              <a:rPr lang="en-US" dirty="0"/>
              <a:t>1. Know Your Contract (cont.)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4983" y="5638800"/>
            <a:ext cx="914400" cy="914400"/>
          </a:xfrm>
          <a:prstGeom prst="rect">
            <a:avLst/>
          </a:prstGeom>
        </p:spPr>
      </p:pic>
    </p:spTree>
    <p:extLst>
      <p:ext uri="{BB962C8B-B14F-4D97-AF65-F5344CB8AC3E}">
        <p14:creationId xmlns:p14="http://schemas.microsoft.com/office/powerpoint/2010/main" val="12930887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amworkPresentation2">
  <a:themeElements>
    <a:clrScheme name="Custom 7">
      <a:dk1>
        <a:sysClr val="windowText" lastClr="000000"/>
      </a:dk1>
      <a:lt1>
        <a:sysClr val="window" lastClr="FFFFFF"/>
      </a:lt1>
      <a:dk2>
        <a:srgbClr val="073E87"/>
      </a:dk2>
      <a:lt2>
        <a:srgbClr val="C6E7FC"/>
      </a:lt2>
      <a:accent1>
        <a:srgbClr val="31B6FD"/>
      </a:accent1>
      <a:accent2>
        <a:srgbClr val="4584D3"/>
      </a:accent2>
      <a:accent3>
        <a:srgbClr val="FFE599"/>
      </a:accent3>
      <a:accent4>
        <a:srgbClr val="F1971F"/>
      </a:accent4>
      <a:accent5>
        <a:srgbClr val="FDF2D8"/>
      </a:accent5>
      <a:accent6>
        <a:srgbClr val="05E0DB"/>
      </a:accent6>
      <a:hlink>
        <a:srgbClr val="0080FF"/>
      </a:hlink>
      <a:folHlink>
        <a:srgbClr val="5EAEF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31AC6-CC33-4EA4-9EEC-63573E42B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26852</TotalTime>
  <Words>3347</Words>
  <Application>Microsoft Office PowerPoint</Application>
  <PresentationFormat>On-screen Show (4:3)</PresentationFormat>
  <Paragraphs>497</Paragraphs>
  <Slides>55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Georgia</vt:lpstr>
      <vt:lpstr>Wingdings</vt:lpstr>
      <vt:lpstr>Wingdings 2</vt:lpstr>
      <vt:lpstr>TeamworkPresentation2</vt:lpstr>
      <vt:lpstr>Comptroller’s Guide to NON-PROFIT FISCAL MANAGEMENT </vt:lpstr>
      <vt:lpstr>What We Will Cover Today</vt:lpstr>
      <vt:lpstr>What We Will Cover Today</vt:lpstr>
      <vt:lpstr>What We Will Cover Today</vt:lpstr>
      <vt:lpstr>What We Will Cover Today</vt:lpstr>
      <vt:lpstr>1. Know Your Contract</vt:lpstr>
      <vt:lpstr>1. Know Your Contract</vt:lpstr>
      <vt:lpstr>1. Know Your Contract</vt:lpstr>
      <vt:lpstr>1. Know Your Contract (cont.)</vt:lpstr>
      <vt:lpstr>1. Know Your Contract (cont.)</vt:lpstr>
      <vt:lpstr>1. Know Your Contract (cont.)</vt:lpstr>
      <vt:lpstr>1. Know Your Contract (cont.)</vt:lpstr>
      <vt:lpstr>1. Know Your Contract (cont.)</vt:lpstr>
      <vt:lpstr>1. Know Your Contract (cont.)</vt:lpstr>
      <vt:lpstr>1. Know Your Contract (cont.)</vt:lpstr>
      <vt:lpstr>1. Know Your Contract (cont.)</vt:lpstr>
      <vt:lpstr>2. The Advance Process</vt:lpstr>
      <vt:lpstr>2. The Advance Process (cont.)</vt:lpstr>
      <vt:lpstr>2. The Advance Process (cont.)</vt:lpstr>
      <vt:lpstr>2. The Advance Process (cont.)</vt:lpstr>
      <vt:lpstr>3. Claim Process Overview</vt:lpstr>
      <vt:lpstr>3. Claim Process Overview</vt:lpstr>
      <vt:lpstr>3. Claim Process Overview</vt:lpstr>
      <vt:lpstr>3. Claim Process Overview (cont.)</vt:lpstr>
      <vt:lpstr>4. Preparing a Claim</vt:lpstr>
      <vt:lpstr>4. Preparing a Claim</vt:lpstr>
      <vt:lpstr>4. Preparing a Claim</vt:lpstr>
      <vt:lpstr>4. Preparing a Claim (cont.)</vt:lpstr>
      <vt:lpstr>4. Preparing a Claim (cont.)</vt:lpstr>
      <vt:lpstr>4. Preparing a Claim (cont.)</vt:lpstr>
      <vt:lpstr>4. Preparing a Claim (cont.) </vt:lpstr>
      <vt:lpstr>4. Preparing a Claim (cont.) </vt:lpstr>
      <vt:lpstr>4. Preparing a Claim (cont.) </vt:lpstr>
      <vt:lpstr>4. Preparing a Claim (cont.) </vt:lpstr>
      <vt:lpstr>4. Preparing a Claim (cont.) </vt:lpstr>
      <vt:lpstr>4. Preparing a Claim (cont.) </vt:lpstr>
      <vt:lpstr>4. Preparing a Claim (cont.) </vt:lpstr>
      <vt:lpstr>4. Preparing a Claim (cont.) </vt:lpstr>
      <vt:lpstr>4. Preparing a Claim (cont.)</vt:lpstr>
      <vt:lpstr>4. Preparing a Claim (cont.)</vt:lpstr>
      <vt:lpstr>4. Preparing a Claim (cont.) </vt:lpstr>
      <vt:lpstr>4. Preparing a Claim (cont.) </vt:lpstr>
      <vt:lpstr>4. Preparing a Claim (cont.) </vt:lpstr>
      <vt:lpstr>4. Preparing a Claim (cont.) </vt:lpstr>
      <vt:lpstr>4. Preparing a Claim (cont.) </vt:lpstr>
      <vt:lpstr>4. Preparing a Claim (cont.) </vt:lpstr>
      <vt:lpstr>4. Preparing a Claim (cont.) </vt:lpstr>
      <vt:lpstr>4. Preparing a Claim (cont.) </vt:lpstr>
      <vt:lpstr>4. Preparing a Claim (cont.) </vt:lpstr>
      <vt:lpstr>4. Preparing a Claim (cont.) </vt:lpstr>
      <vt:lpstr>4. Preparing a Claim (cont.) </vt:lpstr>
      <vt:lpstr>4. Preparing a Claim (cont.) </vt:lpstr>
      <vt:lpstr>4. Preparing a Claim (cont.) </vt:lpstr>
      <vt:lpstr>5. Claim’s Check List </vt:lpstr>
      <vt:lpstr>More Information</vt:lpstr>
    </vt:vector>
  </TitlesOfParts>
  <Company>Nassau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NON-PROFIT LEADERSHIP</dc:title>
  <dc:creator>Marques, Gabriel</dc:creator>
  <cp:keywords/>
  <cp:lastModifiedBy>Marques, Gabriel</cp:lastModifiedBy>
  <cp:revision>192</cp:revision>
  <cp:lastPrinted>2020-07-08T13:09:40Z</cp:lastPrinted>
  <dcterms:created xsi:type="dcterms:W3CDTF">2014-10-03T20:50:46Z</dcterms:created>
  <dcterms:modified xsi:type="dcterms:W3CDTF">2022-07-11T13:54:46Z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