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256" r:id="rId2"/>
    <p:sldId id="257" r:id="rId3"/>
    <p:sldId id="371" r:id="rId4"/>
    <p:sldId id="370" r:id="rId5"/>
    <p:sldId id="349" r:id="rId6"/>
    <p:sldId id="342" r:id="rId7"/>
    <p:sldId id="343" r:id="rId8"/>
    <p:sldId id="298" r:id="rId9"/>
    <p:sldId id="299" r:id="rId10"/>
    <p:sldId id="341" r:id="rId11"/>
    <p:sldId id="263" r:id="rId12"/>
    <p:sldId id="344" r:id="rId13"/>
    <p:sldId id="356" r:id="rId14"/>
    <p:sldId id="258" r:id="rId15"/>
    <p:sldId id="259" r:id="rId16"/>
    <p:sldId id="336" r:id="rId17"/>
    <p:sldId id="335" r:id="rId18"/>
    <p:sldId id="357" r:id="rId19"/>
    <p:sldId id="345" r:id="rId20"/>
    <p:sldId id="354" r:id="rId21"/>
    <p:sldId id="346" r:id="rId22"/>
    <p:sldId id="347" r:id="rId23"/>
    <p:sldId id="350" r:id="rId24"/>
    <p:sldId id="262" r:id="rId25"/>
    <p:sldId id="260" r:id="rId26"/>
    <p:sldId id="337" r:id="rId27"/>
    <p:sldId id="338" r:id="rId28"/>
    <p:sldId id="339" r:id="rId29"/>
    <p:sldId id="340" r:id="rId30"/>
    <p:sldId id="300" r:id="rId31"/>
    <p:sldId id="351" r:id="rId32"/>
    <p:sldId id="360" r:id="rId33"/>
    <p:sldId id="363" r:id="rId34"/>
    <p:sldId id="364" r:id="rId35"/>
    <p:sldId id="365" r:id="rId36"/>
    <p:sldId id="366" r:id="rId37"/>
    <p:sldId id="367" r:id="rId38"/>
    <p:sldId id="368" r:id="rId39"/>
    <p:sldId id="369" r:id="rId40"/>
    <p:sldId id="352" r:id="rId41"/>
    <p:sldId id="355" r:id="rId42"/>
    <p:sldId id="267" r:id="rId43"/>
    <p:sldId id="353" r:id="rId44"/>
    <p:sldId id="276" r:id="rId45"/>
    <p:sldId id="334" r:id="rId46"/>
    <p:sldId id="359" r:id="rId47"/>
  </p:sldIdLst>
  <p:sldSz cx="12192000" cy="6858000"/>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2B70D13-FACC-B4CF-05F9-610455C57ED8}" name="Gina Martini" initials="GM" userId="S::GMartini@vhb.com::b8abe272-2a21-4787-9ad9-6484c211a67f" providerId="AD"/>
  <p188:author id="{CA80F932-A841-1A15-1A53-05D89CB5B5A2}" name="Lindsay Drotman" initials="LD" userId="S::ldrotman@vhb.com::c939c110-3c4b-4731-a9cb-cccfc9658bce" providerId="AD"/>
  <p188:author id="{07515CC8-5AFF-F2B7-FAB8-1FC469002DA4}" name="Christiana Kastalek" initials="CK" userId="Christiana Kastalek"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3A71"/>
    <a:srgbClr val="A9C0E4"/>
    <a:srgbClr val="006B6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76" autoAdjust="0"/>
    <p:restoredTop sz="87642" autoAdjust="0"/>
  </p:normalViewPr>
  <p:slideViewPr>
    <p:cSldViewPr snapToGrid="0">
      <p:cViewPr varScale="1">
        <p:scale>
          <a:sx n="94" d="100"/>
          <a:sy n="94" d="100"/>
        </p:scale>
        <p:origin x="1374" y="90"/>
      </p:cViewPr>
      <p:guideLst/>
    </p:cSldViewPr>
  </p:slideViewPr>
  <p:notesTextViewPr>
    <p:cViewPr>
      <p:scale>
        <a:sx n="1" d="1"/>
        <a:sy n="1" d="1"/>
      </p:scale>
      <p:origin x="0" y="0"/>
    </p:cViewPr>
  </p:notesTextViewPr>
  <p:notesViewPr>
    <p:cSldViewPr snapToGrid="0">
      <p:cViewPr varScale="1">
        <p:scale>
          <a:sx n="82" d="100"/>
          <a:sy n="82" d="100"/>
        </p:scale>
        <p:origin x="3876"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4.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_rels/data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4.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diagrams/_rels/drawing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F80BAB-0923-4F0A-A9B1-50E8A3041829}" type="doc">
      <dgm:prSet loTypeId="urn:microsoft.com/office/officeart/2016/7/layout/RepeatingBendingProcessNew" loCatId="process" qsTypeId="urn:microsoft.com/office/officeart/2005/8/quickstyle/simple1" qsCatId="simple" csTypeId="urn:microsoft.com/office/officeart/2005/8/colors/accent1_4" csCatId="accent1" phldr="1"/>
      <dgm:spPr/>
      <dgm:t>
        <a:bodyPr/>
        <a:lstStyle/>
        <a:p>
          <a:endParaRPr lang="en-US"/>
        </a:p>
      </dgm:t>
    </dgm:pt>
    <dgm:pt modelId="{619C37D5-06A9-4C1C-AF9B-6944CDCAD05C}">
      <dgm:prSet/>
      <dgm:spPr>
        <a:solidFill>
          <a:srgbClr val="213A71"/>
        </a:solidFill>
      </dgm:spPr>
      <dgm:t>
        <a:bodyPr/>
        <a:lstStyle/>
        <a:p>
          <a:r>
            <a:rPr lang="en-US" dirty="0"/>
            <a:t>We send complainant a Mail-Out letter confirming the formal complaint has been filed.</a:t>
          </a:r>
        </a:p>
      </dgm:t>
    </dgm:pt>
    <dgm:pt modelId="{EFBD6B59-9B00-4E2C-906D-1A786537DEE1}" type="parTrans" cxnId="{D51CC423-9125-46D4-B4A0-E9062874271F}">
      <dgm:prSet/>
      <dgm:spPr/>
      <dgm:t>
        <a:bodyPr/>
        <a:lstStyle/>
        <a:p>
          <a:endParaRPr lang="en-US"/>
        </a:p>
      </dgm:t>
    </dgm:pt>
    <dgm:pt modelId="{0A74346F-77F7-4710-8B9E-3ADABD1D5A73}" type="sibTrans" cxnId="{D51CC423-9125-46D4-B4A0-E9062874271F}">
      <dgm:prSet/>
      <dgm:spPr/>
      <dgm:t>
        <a:bodyPr/>
        <a:lstStyle/>
        <a:p>
          <a:endParaRPr lang="en-US" dirty="0"/>
        </a:p>
      </dgm:t>
    </dgm:pt>
    <dgm:pt modelId="{27E35DDA-8B3E-47FB-9C28-1D6E1BF9B8CF}">
      <dgm:prSet/>
      <dgm:spPr/>
      <dgm:t>
        <a:bodyPr/>
        <a:lstStyle/>
        <a:p>
          <a:r>
            <a:rPr lang="en-US" dirty="0"/>
            <a:t>Complainant is also sent a copy of the formal complaint.</a:t>
          </a:r>
        </a:p>
      </dgm:t>
    </dgm:pt>
    <dgm:pt modelId="{C25078F3-99F1-4908-9399-10EA54ADD2AF}" type="parTrans" cxnId="{7447CC07-641E-4C0E-B4A9-2BEBD908B630}">
      <dgm:prSet/>
      <dgm:spPr/>
      <dgm:t>
        <a:bodyPr/>
        <a:lstStyle/>
        <a:p>
          <a:endParaRPr lang="en-US"/>
        </a:p>
      </dgm:t>
    </dgm:pt>
    <dgm:pt modelId="{F1DC5990-193B-465F-8172-C655C0A301F8}" type="sibTrans" cxnId="{7447CC07-641E-4C0E-B4A9-2BEBD908B630}">
      <dgm:prSet/>
      <dgm:spPr/>
      <dgm:t>
        <a:bodyPr/>
        <a:lstStyle/>
        <a:p>
          <a:endParaRPr lang="en-US"/>
        </a:p>
      </dgm:t>
    </dgm:pt>
    <dgm:pt modelId="{D77FDACE-2844-4D5C-9868-AE79DAC429C3}" type="pres">
      <dgm:prSet presAssocID="{13F80BAB-0923-4F0A-A9B1-50E8A3041829}" presName="Name0" presStyleCnt="0">
        <dgm:presLayoutVars>
          <dgm:dir/>
          <dgm:resizeHandles val="exact"/>
        </dgm:presLayoutVars>
      </dgm:prSet>
      <dgm:spPr/>
    </dgm:pt>
    <dgm:pt modelId="{275D7208-B915-4702-A35B-641375CA90B1}" type="pres">
      <dgm:prSet presAssocID="{619C37D5-06A9-4C1C-AF9B-6944CDCAD05C}" presName="node" presStyleLbl="node1" presStyleIdx="0" presStyleCnt="2">
        <dgm:presLayoutVars>
          <dgm:bulletEnabled val="1"/>
        </dgm:presLayoutVars>
      </dgm:prSet>
      <dgm:spPr/>
    </dgm:pt>
    <dgm:pt modelId="{80907987-CCBD-44AE-A98E-068246DE79BC}" type="pres">
      <dgm:prSet presAssocID="{0A74346F-77F7-4710-8B9E-3ADABD1D5A73}" presName="sibTrans" presStyleLbl="sibTrans1D1" presStyleIdx="0" presStyleCnt="1"/>
      <dgm:spPr/>
    </dgm:pt>
    <dgm:pt modelId="{580123C4-87B4-4025-93A0-51DB7C8C13B8}" type="pres">
      <dgm:prSet presAssocID="{0A74346F-77F7-4710-8B9E-3ADABD1D5A73}" presName="connectorText" presStyleLbl="sibTrans1D1" presStyleIdx="0" presStyleCnt="1"/>
      <dgm:spPr/>
    </dgm:pt>
    <dgm:pt modelId="{90966738-8724-4EE9-838C-F5A150845617}" type="pres">
      <dgm:prSet presAssocID="{27E35DDA-8B3E-47FB-9C28-1D6E1BF9B8CF}" presName="node" presStyleLbl="node1" presStyleIdx="1" presStyleCnt="2">
        <dgm:presLayoutVars>
          <dgm:bulletEnabled val="1"/>
        </dgm:presLayoutVars>
      </dgm:prSet>
      <dgm:spPr/>
    </dgm:pt>
  </dgm:ptLst>
  <dgm:cxnLst>
    <dgm:cxn modelId="{7447CC07-641E-4C0E-B4A9-2BEBD908B630}" srcId="{13F80BAB-0923-4F0A-A9B1-50E8A3041829}" destId="{27E35DDA-8B3E-47FB-9C28-1D6E1BF9B8CF}" srcOrd="1" destOrd="0" parTransId="{C25078F3-99F1-4908-9399-10EA54ADD2AF}" sibTransId="{F1DC5990-193B-465F-8172-C655C0A301F8}"/>
    <dgm:cxn modelId="{D51CC423-9125-46D4-B4A0-E9062874271F}" srcId="{13F80BAB-0923-4F0A-A9B1-50E8A3041829}" destId="{619C37D5-06A9-4C1C-AF9B-6944CDCAD05C}" srcOrd="0" destOrd="0" parTransId="{EFBD6B59-9B00-4E2C-906D-1A786537DEE1}" sibTransId="{0A74346F-77F7-4710-8B9E-3ADABD1D5A73}"/>
    <dgm:cxn modelId="{D235C93F-C652-471A-AFA9-71B9478A0875}" type="presOf" srcId="{619C37D5-06A9-4C1C-AF9B-6944CDCAD05C}" destId="{275D7208-B915-4702-A35B-641375CA90B1}" srcOrd="0" destOrd="0" presId="urn:microsoft.com/office/officeart/2016/7/layout/RepeatingBendingProcessNew"/>
    <dgm:cxn modelId="{7F570D6C-B937-4B48-9205-A4E80C36CEA6}" type="presOf" srcId="{0A74346F-77F7-4710-8B9E-3ADABD1D5A73}" destId="{80907987-CCBD-44AE-A98E-068246DE79BC}" srcOrd="0" destOrd="0" presId="urn:microsoft.com/office/officeart/2016/7/layout/RepeatingBendingProcessNew"/>
    <dgm:cxn modelId="{76149254-F703-4614-9785-CB02AF19AB54}" type="presOf" srcId="{27E35DDA-8B3E-47FB-9C28-1D6E1BF9B8CF}" destId="{90966738-8724-4EE9-838C-F5A150845617}" srcOrd="0" destOrd="0" presId="urn:microsoft.com/office/officeart/2016/7/layout/RepeatingBendingProcessNew"/>
    <dgm:cxn modelId="{35B98BB9-65E5-4FAE-9B7F-35115469D124}" type="presOf" srcId="{13F80BAB-0923-4F0A-A9B1-50E8A3041829}" destId="{D77FDACE-2844-4D5C-9868-AE79DAC429C3}" srcOrd="0" destOrd="0" presId="urn:microsoft.com/office/officeart/2016/7/layout/RepeatingBendingProcessNew"/>
    <dgm:cxn modelId="{37CA65EA-3A42-4EB0-A8D6-835957BF0F0D}" type="presOf" srcId="{0A74346F-77F7-4710-8B9E-3ADABD1D5A73}" destId="{580123C4-87B4-4025-93A0-51DB7C8C13B8}" srcOrd="1" destOrd="0" presId="urn:microsoft.com/office/officeart/2016/7/layout/RepeatingBendingProcessNew"/>
    <dgm:cxn modelId="{632A4929-E69B-47F2-953E-585785B00775}" type="presParOf" srcId="{D77FDACE-2844-4D5C-9868-AE79DAC429C3}" destId="{275D7208-B915-4702-A35B-641375CA90B1}" srcOrd="0" destOrd="0" presId="urn:microsoft.com/office/officeart/2016/7/layout/RepeatingBendingProcessNew"/>
    <dgm:cxn modelId="{0339E9FE-BADF-4671-894F-2E325D98CD64}" type="presParOf" srcId="{D77FDACE-2844-4D5C-9868-AE79DAC429C3}" destId="{80907987-CCBD-44AE-A98E-068246DE79BC}" srcOrd="1" destOrd="0" presId="urn:microsoft.com/office/officeart/2016/7/layout/RepeatingBendingProcessNew"/>
    <dgm:cxn modelId="{D6C2D943-9D48-47A4-A496-6AB30A9BCE29}" type="presParOf" srcId="{80907987-CCBD-44AE-A98E-068246DE79BC}" destId="{580123C4-87B4-4025-93A0-51DB7C8C13B8}" srcOrd="0" destOrd="0" presId="urn:microsoft.com/office/officeart/2016/7/layout/RepeatingBendingProcessNew"/>
    <dgm:cxn modelId="{70EBEE45-D19B-4037-98AE-7CA172C58D7A}" type="presParOf" srcId="{D77FDACE-2844-4D5C-9868-AE79DAC429C3}" destId="{90966738-8724-4EE9-838C-F5A150845617}" srcOrd="2"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4E3A8D-260E-4B3E-A696-55F2E1EF2481}" type="doc">
      <dgm:prSet loTypeId="urn:microsoft.com/office/officeart/2018/2/layout/IconLabelList" loCatId="icon" qsTypeId="urn:microsoft.com/office/officeart/2005/8/quickstyle/simple1" qsCatId="simple" csTypeId="urn:microsoft.com/office/officeart/2005/8/colors/accent1_4" csCatId="accent1" phldr="1"/>
      <dgm:spPr/>
      <dgm:t>
        <a:bodyPr/>
        <a:lstStyle/>
        <a:p>
          <a:endParaRPr lang="en-US"/>
        </a:p>
      </dgm:t>
    </dgm:pt>
    <dgm:pt modelId="{BE81BA84-87BC-4B8C-B77D-A65B73E47944}">
      <dgm:prSet custT="1"/>
      <dgm:spPr/>
      <dgm:t>
        <a:bodyPr/>
        <a:lstStyle/>
        <a:p>
          <a:pPr>
            <a:lnSpc>
              <a:spcPct val="100000"/>
            </a:lnSpc>
          </a:pPr>
          <a:r>
            <a:rPr lang="en-US" sz="1400" dirty="0">
              <a:latin typeface="Times New Roman" panose="02020603050405020304" pitchFamily="18" charset="0"/>
              <a:cs typeface="Times New Roman" panose="02020603050405020304" pitchFamily="18" charset="0"/>
            </a:rPr>
            <a:t>Respondent is sent a cover letter informing them that a Fair Housing complaint has been filed against them. In this packet, we send them a Request of Information form, Respondent contact sheet, and a copy of the complaint.</a:t>
          </a:r>
        </a:p>
      </dgm:t>
    </dgm:pt>
    <dgm:pt modelId="{F529023A-4482-46BA-B30F-86F117ED1614}" type="parTrans" cxnId="{47AFB14E-8EBB-45D9-8AEE-333E1A1C2F3B}">
      <dgm:prSet/>
      <dgm:spPr/>
      <dgm:t>
        <a:bodyPr/>
        <a:lstStyle/>
        <a:p>
          <a:endParaRPr lang="en-US"/>
        </a:p>
      </dgm:t>
    </dgm:pt>
    <dgm:pt modelId="{843003CC-25DE-4CA5-BD50-2B761B6F06E7}" type="sibTrans" cxnId="{47AFB14E-8EBB-45D9-8AEE-333E1A1C2F3B}">
      <dgm:prSet/>
      <dgm:spPr/>
      <dgm:t>
        <a:bodyPr/>
        <a:lstStyle/>
        <a:p>
          <a:endParaRPr lang="en-US"/>
        </a:p>
      </dgm:t>
    </dgm:pt>
    <dgm:pt modelId="{E73F15DA-CD96-430D-A024-B149BE242BCE}">
      <dgm:prSet custT="1"/>
      <dgm:spPr/>
      <dgm:t>
        <a:bodyPr/>
        <a:lstStyle/>
        <a:p>
          <a:pPr>
            <a:lnSpc>
              <a:spcPct val="100000"/>
            </a:lnSpc>
          </a:pPr>
          <a:r>
            <a:rPr lang="en-US" sz="1400" dirty="0">
              <a:latin typeface="Times New Roman" panose="02020603050405020304" pitchFamily="18" charset="0"/>
              <a:cs typeface="Times New Roman" panose="02020603050405020304" pitchFamily="18" charset="0"/>
            </a:rPr>
            <a:t>We request a response within 15 days. This goes out via Certified mail</a:t>
          </a:r>
          <a:r>
            <a:rPr lang="en-US" sz="1200" dirty="0">
              <a:latin typeface="Times New Roman" panose="02020603050405020304" pitchFamily="18" charset="0"/>
              <a:cs typeface="Times New Roman" panose="02020603050405020304" pitchFamily="18" charset="0"/>
            </a:rPr>
            <a:t>.</a:t>
          </a:r>
        </a:p>
      </dgm:t>
    </dgm:pt>
    <dgm:pt modelId="{CCBFA009-04B4-4105-BF5C-0E832A041D40}" type="parTrans" cxnId="{DC464F9F-865C-4A36-86AA-FCAA9D5B9BF1}">
      <dgm:prSet/>
      <dgm:spPr/>
      <dgm:t>
        <a:bodyPr/>
        <a:lstStyle/>
        <a:p>
          <a:endParaRPr lang="en-US"/>
        </a:p>
      </dgm:t>
    </dgm:pt>
    <dgm:pt modelId="{A0B74357-4608-4196-BE77-B0C0B0E3F80C}" type="sibTrans" cxnId="{DC464F9F-865C-4A36-86AA-FCAA9D5B9BF1}">
      <dgm:prSet/>
      <dgm:spPr/>
      <dgm:t>
        <a:bodyPr/>
        <a:lstStyle/>
        <a:p>
          <a:endParaRPr lang="en-US"/>
        </a:p>
      </dgm:t>
    </dgm:pt>
    <dgm:pt modelId="{518E3EB2-B535-44EC-963E-8C95772E0E8E}">
      <dgm:prSet custT="1"/>
      <dgm:spPr/>
      <dgm:t>
        <a:bodyPr/>
        <a:lstStyle/>
        <a:p>
          <a:pPr>
            <a:lnSpc>
              <a:spcPct val="100000"/>
            </a:lnSpc>
          </a:pPr>
          <a:r>
            <a:rPr lang="en-US" sz="1400" dirty="0">
              <a:latin typeface="Times New Roman" panose="02020603050405020304" pitchFamily="18" charset="0"/>
              <a:cs typeface="Times New Roman" panose="02020603050405020304" pitchFamily="18" charset="0"/>
            </a:rPr>
            <a:t>Normally, respondent or respondent's attorney will reach out to us requesting an extension of time to submit a response to the allegations. Up to 30 days are granted. If a response is not received within the 30 days, all allegations are deemed admitted</a:t>
          </a:r>
          <a:r>
            <a:rPr lang="en-US" sz="1100" dirty="0"/>
            <a:t>.</a:t>
          </a:r>
        </a:p>
      </dgm:t>
    </dgm:pt>
    <dgm:pt modelId="{C20FEB08-4E0E-498A-A349-CF3C1756632B}" type="parTrans" cxnId="{74487AE1-214C-4B7B-B381-14DFD8F4665E}">
      <dgm:prSet/>
      <dgm:spPr/>
      <dgm:t>
        <a:bodyPr/>
        <a:lstStyle/>
        <a:p>
          <a:endParaRPr lang="en-US"/>
        </a:p>
      </dgm:t>
    </dgm:pt>
    <dgm:pt modelId="{4470D0EF-A1ED-4DB4-9F2F-E5F8DD724CE8}" type="sibTrans" cxnId="{74487AE1-214C-4B7B-B381-14DFD8F4665E}">
      <dgm:prSet/>
      <dgm:spPr/>
      <dgm:t>
        <a:bodyPr/>
        <a:lstStyle/>
        <a:p>
          <a:endParaRPr lang="en-US"/>
        </a:p>
      </dgm:t>
    </dgm:pt>
    <dgm:pt modelId="{89C55CEB-E3F8-42CD-ADFD-309A4AC26088}">
      <dgm:prSet/>
      <dgm:spPr/>
      <dgm:t>
        <a:bodyPr/>
        <a:lstStyle/>
        <a:p>
          <a:pPr>
            <a:lnSpc>
              <a:spcPct val="100000"/>
            </a:lnSpc>
          </a:pPr>
          <a:r>
            <a:rPr lang="en-US" dirty="0">
              <a:latin typeface="Times New Roman" panose="02020603050405020304" pitchFamily="18" charset="0"/>
              <a:cs typeface="Times New Roman" panose="02020603050405020304" pitchFamily="18" charset="0"/>
            </a:rPr>
            <a:t>If respondent fails to respond to the complaint, by day 45 we will mail out a Failure to Respond letter. This will go out via regular and Certified Mail. Copies of the complaint go out along with original packet that was sent out previously.</a:t>
          </a:r>
        </a:p>
      </dgm:t>
    </dgm:pt>
    <dgm:pt modelId="{1EA3E4AF-AAE7-4EA9-8277-6D8DB316D0D1}" type="parTrans" cxnId="{BC79E7C3-9F69-4607-B1C6-0E794FAC7F28}">
      <dgm:prSet/>
      <dgm:spPr/>
      <dgm:t>
        <a:bodyPr/>
        <a:lstStyle/>
        <a:p>
          <a:endParaRPr lang="en-US"/>
        </a:p>
      </dgm:t>
    </dgm:pt>
    <dgm:pt modelId="{07EC22A0-ABE0-42C6-A8B9-C9C7D3839391}" type="sibTrans" cxnId="{BC79E7C3-9F69-4607-B1C6-0E794FAC7F28}">
      <dgm:prSet/>
      <dgm:spPr/>
      <dgm:t>
        <a:bodyPr/>
        <a:lstStyle/>
        <a:p>
          <a:endParaRPr lang="en-US"/>
        </a:p>
      </dgm:t>
    </dgm:pt>
    <dgm:pt modelId="{254DB907-EE12-4BB0-8C4A-4FECF7C607FB}" type="pres">
      <dgm:prSet presAssocID="{074E3A8D-260E-4B3E-A696-55F2E1EF2481}" presName="root" presStyleCnt="0">
        <dgm:presLayoutVars>
          <dgm:dir/>
          <dgm:resizeHandles val="exact"/>
        </dgm:presLayoutVars>
      </dgm:prSet>
      <dgm:spPr/>
    </dgm:pt>
    <dgm:pt modelId="{08AB129D-27F6-4CC8-9840-62C0B323E9D9}" type="pres">
      <dgm:prSet presAssocID="{BE81BA84-87BC-4B8C-B77D-A65B73E47944}" presName="compNode" presStyleCnt="0"/>
      <dgm:spPr/>
    </dgm:pt>
    <dgm:pt modelId="{186D637C-4413-49CB-A4C6-173D5894437F}" type="pres">
      <dgm:prSet presAssocID="{BE81BA84-87BC-4B8C-B77D-A65B73E4794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Open envelope"/>
        </a:ext>
      </dgm:extLst>
    </dgm:pt>
    <dgm:pt modelId="{82B94D96-CC57-4315-ACAC-673A950DD470}" type="pres">
      <dgm:prSet presAssocID="{BE81BA84-87BC-4B8C-B77D-A65B73E47944}" presName="spaceRect" presStyleCnt="0"/>
      <dgm:spPr/>
    </dgm:pt>
    <dgm:pt modelId="{8105B029-CB50-4B5F-9AEA-DC78237CF839}" type="pres">
      <dgm:prSet presAssocID="{BE81BA84-87BC-4B8C-B77D-A65B73E47944}" presName="textRect" presStyleLbl="revTx" presStyleIdx="0" presStyleCnt="4">
        <dgm:presLayoutVars>
          <dgm:chMax val="1"/>
          <dgm:chPref val="1"/>
        </dgm:presLayoutVars>
      </dgm:prSet>
      <dgm:spPr/>
    </dgm:pt>
    <dgm:pt modelId="{778E7B40-0233-404D-91DE-8365C251163A}" type="pres">
      <dgm:prSet presAssocID="{843003CC-25DE-4CA5-BD50-2B761B6F06E7}" presName="sibTrans" presStyleCnt="0"/>
      <dgm:spPr/>
    </dgm:pt>
    <dgm:pt modelId="{9DD3A4A8-BB25-490D-BE42-0B08F3795270}" type="pres">
      <dgm:prSet presAssocID="{E73F15DA-CD96-430D-A024-B149BE242BCE}" presName="compNode" presStyleCnt="0"/>
      <dgm:spPr/>
    </dgm:pt>
    <dgm:pt modelId="{66C7A7D1-AA41-4C40-B4C1-E0047FAA311B}" type="pres">
      <dgm:prSet presAssocID="{E73F15DA-CD96-430D-A024-B149BE242BCE}" presName="iconRect" presStyleLbl="node1" presStyleIdx="1" presStyleCnt="4"/>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ailbox"/>
        </a:ext>
      </dgm:extLst>
    </dgm:pt>
    <dgm:pt modelId="{394F2A78-3A5A-4096-9A50-133E6A4733D7}" type="pres">
      <dgm:prSet presAssocID="{E73F15DA-CD96-430D-A024-B149BE242BCE}" presName="spaceRect" presStyleCnt="0"/>
      <dgm:spPr/>
    </dgm:pt>
    <dgm:pt modelId="{D4911D76-5566-467B-AA17-CD2802462EC1}" type="pres">
      <dgm:prSet presAssocID="{E73F15DA-CD96-430D-A024-B149BE242BCE}" presName="textRect" presStyleLbl="revTx" presStyleIdx="1" presStyleCnt="4">
        <dgm:presLayoutVars>
          <dgm:chMax val="1"/>
          <dgm:chPref val="1"/>
        </dgm:presLayoutVars>
      </dgm:prSet>
      <dgm:spPr/>
    </dgm:pt>
    <dgm:pt modelId="{91B1100C-C9F8-4302-8858-92D2AC0A6863}" type="pres">
      <dgm:prSet presAssocID="{A0B74357-4608-4196-BE77-B0C0B0E3F80C}" presName="sibTrans" presStyleCnt="0"/>
      <dgm:spPr/>
    </dgm:pt>
    <dgm:pt modelId="{55B856D6-FB26-4014-960A-09E4498FD5CE}" type="pres">
      <dgm:prSet presAssocID="{518E3EB2-B535-44EC-963E-8C95772E0E8E}" presName="compNode" presStyleCnt="0"/>
      <dgm:spPr/>
    </dgm:pt>
    <dgm:pt modelId="{9B035839-EE8D-4C48-942B-917C2EFFFAD9}" type="pres">
      <dgm:prSet presAssocID="{518E3EB2-B535-44EC-963E-8C95772E0E8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Irritant"/>
        </a:ext>
      </dgm:extLst>
    </dgm:pt>
    <dgm:pt modelId="{7B83FAFF-6778-4B13-A782-B2CEFC55921E}" type="pres">
      <dgm:prSet presAssocID="{518E3EB2-B535-44EC-963E-8C95772E0E8E}" presName="spaceRect" presStyleCnt="0"/>
      <dgm:spPr/>
    </dgm:pt>
    <dgm:pt modelId="{BB2E5E6A-7C0B-444A-B695-23740615E0B3}" type="pres">
      <dgm:prSet presAssocID="{518E3EB2-B535-44EC-963E-8C95772E0E8E}" presName="textRect" presStyleLbl="revTx" presStyleIdx="2" presStyleCnt="4">
        <dgm:presLayoutVars>
          <dgm:chMax val="1"/>
          <dgm:chPref val="1"/>
        </dgm:presLayoutVars>
      </dgm:prSet>
      <dgm:spPr/>
    </dgm:pt>
    <dgm:pt modelId="{5A98B1C7-DD5B-4AA0-BC84-0904FD36F029}" type="pres">
      <dgm:prSet presAssocID="{4470D0EF-A1ED-4DB4-9F2F-E5F8DD724CE8}" presName="sibTrans" presStyleCnt="0"/>
      <dgm:spPr/>
    </dgm:pt>
    <dgm:pt modelId="{9C1C3F22-F57E-47EA-8136-EDB52F873A26}" type="pres">
      <dgm:prSet presAssocID="{89C55CEB-E3F8-42CD-ADFD-309A4AC26088}" presName="compNode" presStyleCnt="0"/>
      <dgm:spPr/>
    </dgm:pt>
    <dgm:pt modelId="{2C88D792-35EE-4227-B179-A0933F2E62B2}" type="pres">
      <dgm:prSet presAssocID="{89C55CEB-E3F8-42CD-ADFD-309A4AC2608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Envelope"/>
        </a:ext>
      </dgm:extLst>
    </dgm:pt>
    <dgm:pt modelId="{F0AC9362-BE15-4246-8E65-3D85111BDAC9}" type="pres">
      <dgm:prSet presAssocID="{89C55CEB-E3F8-42CD-ADFD-309A4AC26088}" presName="spaceRect" presStyleCnt="0"/>
      <dgm:spPr/>
    </dgm:pt>
    <dgm:pt modelId="{398D61E4-9F26-4A6A-B9E1-0ED9D1799956}" type="pres">
      <dgm:prSet presAssocID="{89C55CEB-E3F8-42CD-ADFD-309A4AC26088}" presName="textRect" presStyleLbl="revTx" presStyleIdx="3" presStyleCnt="4">
        <dgm:presLayoutVars>
          <dgm:chMax val="1"/>
          <dgm:chPref val="1"/>
        </dgm:presLayoutVars>
      </dgm:prSet>
      <dgm:spPr/>
    </dgm:pt>
  </dgm:ptLst>
  <dgm:cxnLst>
    <dgm:cxn modelId="{28340103-6CE8-490D-8392-6FD1F510607B}" type="presOf" srcId="{89C55CEB-E3F8-42CD-ADFD-309A4AC26088}" destId="{398D61E4-9F26-4A6A-B9E1-0ED9D1799956}" srcOrd="0" destOrd="0" presId="urn:microsoft.com/office/officeart/2018/2/layout/IconLabelList"/>
    <dgm:cxn modelId="{D81F2F09-0B5E-421D-B141-0ABCBAA95AC4}" type="presOf" srcId="{BE81BA84-87BC-4B8C-B77D-A65B73E47944}" destId="{8105B029-CB50-4B5F-9AEA-DC78237CF839}" srcOrd="0" destOrd="0" presId="urn:microsoft.com/office/officeart/2018/2/layout/IconLabelList"/>
    <dgm:cxn modelId="{47AFB14E-8EBB-45D9-8AEE-333E1A1C2F3B}" srcId="{074E3A8D-260E-4B3E-A696-55F2E1EF2481}" destId="{BE81BA84-87BC-4B8C-B77D-A65B73E47944}" srcOrd="0" destOrd="0" parTransId="{F529023A-4482-46BA-B30F-86F117ED1614}" sibTransId="{843003CC-25DE-4CA5-BD50-2B761B6F06E7}"/>
    <dgm:cxn modelId="{B8184698-57EB-4823-BAC1-C8BEE6B9FC80}" type="presOf" srcId="{518E3EB2-B535-44EC-963E-8C95772E0E8E}" destId="{BB2E5E6A-7C0B-444A-B695-23740615E0B3}" srcOrd="0" destOrd="0" presId="urn:microsoft.com/office/officeart/2018/2/layout/IconLabelList"/>
    <dgm:cxn modelId="{DC464F9F-865C-4A36-86AA-FCAA9D5B9BF1}" srcId="{074E3A8D-260E-4B3E-A696-55F2E1EF2481}" destId="{E73F15DA-CD96-430D-A024-B149BE242BCE}" srcOrd="1" destOrd="0" parTransId="{CCBFA009-04B4-4105-BF5C-0E832A041D40}" sibTransId="{A0B74357-4608-4196-BE77-B0C0B0E3F80C}"/>
    <dgm:cxn modelId="{484386A3-FA9D-45D0-AC12-D4E9517421AE}" type="presOf" srcId="{074E3A8D-260E-4B3E-A696-55F2E1EF2481}" destId="{254DB907-EE12-4BB0-8C4A-4FECF7C607FB}" srcOrd="0" destOrd="0" presId="urn:microsoft.com/office/officeart/2018/2/layout/IconLabelList"/>
    <dgm:cxn modelId="{293B5BAB-E9AE-4B5A-ACB0-320015ECAC5B}" type="presOf" srcId="{E73F15DA-CD96-430D-A024-B149BE242BCE}" destId="{D4911D76-5566-467B-AA17-CD2802462EC1}" srcOrd="0" destOrd="0" presId="urn:microsoft.com/office/officeart/2018/2/layout/IconLabelList"/>
    <dgm:cxn modelId="{BC79E7C3-9F69-4607-B1C6-0E794FAC7F28}" srcId="{074E3A8D-260E-4B3E-A696-55F2E1EF2481}" destId="{89C55CEB-E3F8-42CD-ADFD-309A4AC26088}" srcOrd="3" destOrd="0" parTransId="{1EA3E4AF-AAE7-4EA9-8277-6D8DB316D0D1}" sibTransId="{07EC22A0-ABE0-42C6-A8B9-C9C7D3839391}"/>
    <dgm:cxn modelId="{74487AE1-214C-4B7B-B381-14DFD8F4665E}" srcId="{074E3A8D-260E-4B3E-A696-55F2E1EF2481}" destId="{518E3EB2-B535-44EC-963E-8C95772E0E8E}" srcOrd="2" destOrd="0" parTransId="{C20FEB08-4E0E-498A-A349-CF3C1756632B}" sibTransId="{4470D0EF-A1ED-4DB4-9F2F-E5F8DD724CE8}"/>
    <dgm:cxn modelId="{44DFFC59-A872-4220-8023-B74D011E7DF5}" type="presParOf" srcId="{254DB907-EE12-4BB0-8C4A-4FECF7C607FB}" destId="{08AB129D-27F6-4CC8-9840-62C0B323E9D9}" srcOrd="0" destOrd="0" presId="urn:microsoft.com/office/officeart/2018/2/layout/IconLabelList"/>
    <dgm:cxn modelId="{9CD6B85F-8A88-4C72-92D5-C7A59B4DC0B5}" type="presParOf" srcId="{08AB129D-27F6-4CC8-9840-62C0B323E9D9}" destId="{186D637C-4413-49CB-A4C6-173D5894437F}" srcOrd="0" destOrd="0" presId="urn:microsoft.com/office/officeart/2018/2/layout/IconLabelList"/>
    <dgm:cxn modelId="{06B2FB53-FE35-4A6B-9B36-4C8FC92069CB}" type="presParOf" srcId="{08AB129D-27F6-4CC8-9840-62C0B323E9D9}" destId="{82B94D96-CC57-4315-ACAC-673A950DD470}" srcOrd="1" destOrd="0" presId="urn:microsoft.com/office/officeart/2018/2/layout/IconLabelList"/>
    <dgm:cxn modelId="{26BD3C27-8291-45B2-A785-1260AF7194E9}" type="presParOf" srcId="{08AB129D-27F6-4CC8-9840-62C0B323E9D9}" destId="{8105B029-CB50-4B5F-9AEA-DC78237CF839}" srcOrd="2" destOrd="0" presId="urn:microsoft.com/office/officeart/2018/2/layout/IconLabelList"/>
    <dgm:cxn modelId="{241BCD9D-B04B-4E73-9A0B-2C64E9D8F0F8}" type="presParOf" srcId="{254DB907-EE12-4BB0-8C4A-4FECF7C607FB}" destId="{778E7B40-0233-404D-91DE-8365C251163A}" srcOrd="1" destOrd="0" presId="urn:microsoft.com/office/officeart/2018/2/layout/IconLabelList"/>
    <dgm:cxn modelId="{0329F034-007C-4F52-8D40-C8876E997379}" type="presParOf" srcId="{254DB907-EE12-4BB0-8C4A-4FECF7C607FB}" destId="{9DD3A4A8-BB25-490D-BE42-0B08F3795270}" srcOrd="2" destOrd="0" presId="urn:microsoft.com/office/officeart/2018/2/layout/IconLabelList"/>
    <dgm:cxn modelId="{0CB13B36-617E-431D-8A56-9E36260095EF}" type="presParOf" srcId="{9DD3A4A8-BB25-490D-BE42-0B08F3795270}" destId="{66C7A7D1-AA41-4C40-B4C1-E0047FAA311B}" srcOrd="0" destOrd="0" presId="urn:microsoft.com/office/officeart/2018/2/layout/IconLabelList"/>
    <dgm:cxn modelId="{B85CA19B-3B5C-4751-9579-4A4489E22432}" type="presParOf" srcId="{9DD3A4A8-BB25-490D-BE42-0B08F3795270}" destId="{394F2A78-3A5A-4096-9A50-133E6A4733D7}" srcOrd="1" destOrd="0" presId="urn:microsoft.com/office/officeart/2018/2/layout/IconLabelList"/>
    <dgm:cxn modelId="{E496E068-2D62-4373-B597-A97819AC9F5D}" type="presParOf" srcId="{9DD3A4A8-BB25-490D-BE42-0B08F3795270}" destId="{D4911D76-5566-467B-AA17-CD2802462EC1}" srcOrd="2" destOrd="0" presId="urn:microsoft.com/office/officeart/2018/2/layout/IconLabelList"/>
    <dgm:cxn modelId="{0E4E925D-C3D8-4D51-9849-168867A04DC2}" type="presParOf" srcId="{254DB907-EE12-4BB0-8C4A-4FECF7C607FB}" destId="{91B1100C-C9F8-4302-8858-92D2AC0A6863}" srcOrd="3" destOrd="0" presId="urn:microsoft.com/office/officeart/2018/2/layout/IconLabelList"/>
    <dgm:cxn modelId="{4BD07940-ADC6-4E51-8382-F559D62DCB3E}" type="presParOf" srcId="{254DB907-EE12-4BB0-8C4A-4FECF7C607FB}" destId="{55B856D6-FB26-4014-960A-09E4498FD5CE}" srcOrd="4" destOrd="0" presId="urn:microsoft.com/office/officeart/2018/2/layout/IconLabelList"/>
    <dgm:cxn modelId="{6E0757C4-32F4-4ABB-B125-FC210846EA6E}" type="presParOf" srcId="{55B856D6-FB26-4014-960A-09E4498FD5CE}" destId="{9B035839-EE8D-4C48-942B-917C2EFFFAD9}" srcOrd="0" destOrd="0" presId="urn:microsoft.com/office/officeart/2018/2/layout/IconLabelList"/>
    <dgm:cxn modelId="{387ED8FF-9142-440E-95A2-605611886ECB}" type="presParOf" srcId="{55B856D6-FB26-4014-960A-09E4498FD5CE}" destId="{7B83FAFF-6778-4B13-A782-B2CEFC55921E}" srcOrd="1" destOrd="0" presId="urn:microsoft.com/office/officeart/2018/2/layout/IconLabelList"/>
    <dgm:cxn modelId="{3DB0E492-441D-49FD-A535-12EA2F576ABE}" type="presParOf" srcId="{55B856D6-FB26-4014-960A-09E4498FD5CE}" destId="{BB2E5E6A-7C0B-444A-B695-23740615E0B3}" srcOrd="2" destOrd="0" presId="urn:microsoft.com/office/officeart/2018/2/layout/IconLabelList"/>
    <dgm:cxn modelId="{8AA3A466-4687-48D1-AA0C-6BFA2DF7DEEB}" type="presParOf" srcId="{254DB907-EE12-4BB0-8C4A-4FECF7C607FB}" destId="{5A98B1C7-DD5B-4AA0-BC84-0904FD36F029}" srcOrd="5" destOrd="0" presId="urn:microsoft.com/office/officeart/2018/2/layout/IconLabelList"/>
    <dgm:cxn modelId="{7D810899-502F-4B2B-A76A-2D5BA20C5DCE}" type="presParOf" srcId="{254DB907-EE12-4BB0-8C4A-4FECF7C607FB}" destId="{9C1C3F22-F57E-47EA-8136-EDB52F873A26}" srcOrd="6" destOrd="0" presId="urn:microsoft.com/office/officeart/2018/2/layout/IconLabelList"/>
    <dgm:cxn modelId="{39BF2306-E278-46ED-9B8B-DCC2306401F5}" type="presParOf" srcId="{9C1C3F22-F57E-47EA-8136-EDB52F873A26}" destId="{2C88D792-35EE-4227-B179-A0933F2E62B2}" srcOrd="0" destOrd="0" presId="urn:microsoft.com/office/officeart/2018/2/layout/IconLabelList"/>
    <dgm:cxn modelId="{1DA449EF-82C1-4F5A-8737-642BDCF5CC5A}" type="presParOf" srcId="{9C1C3F22-F57E-47EA-8136-EDB52F873A26}" destId="{F0AC9362-BE15-4246-8E65-3D85111BDAC9}" srcOrd="1" destOrd="0" presId="urn:microsoft.com/office/officeart/2018/2/layout/IconLabelList"/>
    <dgm:cxn modelId="{7D5F214A-7C58-4509-A1CA-3E1B44897E67}" type="presParOf" srcId="{9C1C3F22-F57E-47EA-8136-EDB52F873A26}" destId="{398D61E4-9F26-4A6A-B9E1-0ED9D1799956}"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5D0C5D-6755-4FEA-912D-67F9079D4413}" type="doc">
      <dgm:prSet loTypeId="urn:microsoft.com/office/officeart/2018/2/layout/IconVerticalSolidList" loCatId="icon" qsTypeId="urn:microsoft.com/office/officeart/2005/8/quickstyle/simple5" qsCatId="simple" csTypeId="urn:microsoft.com/office/officeart/2005/8/colors/accent1_4" csCatId="accent1" phldr="1"/>
      <dgm:spPr/>
      <dgm:t>
        <a:bodyPr/>
        <a:lstStyle/>
        <a:p>
          <a:endParaRPr lang="en-US"/>
        </a:p>
      </dgm:t>
    </dgm:pt>
    <dgm:pt modelId="{E59DC048-5811-4C56-8737-B1FA947EE0A0}">
      <dgm:prSet/>
      <dgm:spPr/>
      <dgm:t>
        <a:bodyPr/>
        <a:lstStyle/>
        <a:p>
          <a:pPr>
            <a:lnSpc>
              <a:spcPct val="100000"/>
            </a:lnSpc>
          </a:pPr>
          <a:r>
            <a:rPr lang="en-US" b="0" dirty="0">
              <a:latin typeface="Calibri" panose="020F0502020204030204" pitchFamily="34" charset="0"/>
              <a:cs typeface="Times New Roman" panose="02020603050405020304" pitchFamily="18" charset="0"/>
            </a:rPr>
            <a:t>A response is received on or around 30 to 45 days after the formal complaint has been filed. Once the Commission receives the response, we mail it out to the complainant requesting a rebuttal. Complainant is given 15 days to submit if they choose to do so.</a:t>
          </a:r>
        </a:p>
      </dgm:t>
    </dgm:pt>
    <dgm:pt modelId="{17696DE6-3F58-4E91-9EBE-DB986248BA93}" type="parTrans" cxnId="{48BAF200-EA9B-4A38-98A0-5EE9D3FB7412}">
      <dgm:prSet/>
      <dgm:spPr/>
      <dgm:t>
        <a:bodyPr/>
        <a:lstStyle/>
        <a:p>
          <a:endParaRPr lang="en-US"/>
        </a:p>
      </dgm:t>
    </dgm:pt>
    <dgm:pt modelId="{F7458CED-6527-4EEF-B7BA-3B6A508202FD}" type="sibTrans" cxnId="{48BAF200-EA9B-4A38-98A0-5EE9D3FB7412}">
      <dgm:prSet/>
      <dgm:spPr/>
      <dgm:t>
        <a:bodyPr/>
        <a:lstStyle/>
        <a:p>
          <a:endParaRPr lang="en-US"/>
        </a:p>
      </dgm:t>
    </dgm:pt>
    <dgm:pt modelId="{623A1ED2-8BE9-48AF-AD89-88AC898BC3F1}">
      <dgm:prSet/>
      <dgm:spPr/>
      <dgm:t>
        <a:bodyPr/>
        <a:lstStyle/>
        <a:p>
          <a:pPr>
            <a:lnSpc>
              <a:spcPct val="100000"/>
            </a:lnSpc>
          </a:pPr>
          <a:r>
            <a:rPr lang="en-US" dirty="0"/>
            <a:t>We conduct telephone calls and schedule a two-party fact-finding conference. During the conference, we gather documents, information, and interview witnesses.</a:t>
          </a:r>
        </a:p>
      </dgm:t>
    </dgm:pt>
    <dgm:pt modelId="{6D152B63-FBB0-48E6-8ED1-BCCE57A63BF3}" type="parTrans" cxnId="{34E87E65-D1E7-400A-BC7C-79057732B3F3}">
      <dgm:prSet/>
      <dgm:spPr/>
      <dgm:t>
        <a:bodyPr/>
        <a:lstStyle/>
        <a:p>
          <a:endParaRPr lang="en-US"/>
        </a:p>
      </dgm:t>
    </dgm:pt>
    <dgm:pt modelId="{05A97ADA-65A4-48A6-AB0D-2315D4F29F1F}" type="sibTrans" cxnId="{34E87E65-D1E7-400A-BC7C-79057732B3F3}">
      <dgm:prSet/>
      <dgm:spPr/>
      <dgm:t>
        <a:bodyPr/>
        <a:lstStyle/>
        <a:p>
          <a:endParaRPr lang="en-US"/>
        </a:p>
      </dgm:t>
    </dgm:pt>
    <dgm:pt modelId="{CD4D1EBC-9BAB-4F07-9B1C-F54A0E1E5D3C}">
      <dgm:prSet/>
      <dgm:spPr/>
      <dgm:t>
        <a:bodyPr/>
        <a:lstStyle/>
        <a:p>
          <a:pPr>
            <a:lnSpc>
              <a:spcPct val="100000"/>
            </a:lnSpc>
          </a:pPr>
          <a:r>
            <a:rPr lang="en-US" dirty="0"/>
            <a:t>After the conference, we give all parties 2 weeks to submit closing arguments if they choose to do so.</a:t>
          </a:r>
        </a:p>
      </dgm:t>
    </dgm:pt>
    <dgm:pt modelId="{C698C843-C323-4EE6-A3E9-0663AADA51EA}" type="parTrans" cxnId="{3180C027-40FA-4EB7-A560-6E1FA0B7AF60}">
      <dgm:prSet/>
      <dgm:spPr/>
      <dgm:t>
        <a:bodyPr/>
        <a:lstStyle/>
        <a:p>
          <a:endParaRPr lang="en-US"/>
        </a:p>
      </dgm:t>
    </dgm:pt>
    <dgm:pt modelId="{B2E41415-6DBD-4EF4-9CFA-7FE16E520798}" type="sibTrans" cxnId="{3180C027-40FA-4EB7-A560-6E1FA0B7AF60}">
      <dgm:prSet/>
      <dgm:spPr/>
      <dgm:t>
        <a:bodyPr/>
        <a:lstStyle/>
        <a:p>
          <a:endParaRPr lang="en-US"/>
        </a:p>
      </dgm:t>
    </dgm:pt>
    <dgm:pt modelId="{35C488CA-82EF-4147-87B8-EC2E946C2EB9}">
      <dgm:prSet/>
      <dgm:spPr/>
      <dgm:t>
        <a:bodyPr/>
        <a:lstStyle/>
        <a:p>
          <a:pPr>
            <a:lnSpc>
              <a:spcPct val="100000"/>
            </a:lnSpc>
          </a:pPr>
          <a:r>
            <a:rPr lang="en-US" dirty="0"/>
            <a:t>While we wait for the closing arguments, we type up a summary of the two-party conference.</a:t>
          </a:r>
        </a:p>
        <a:p>
          <a:pPr>
            <a:lnSpc>
              <a:spcPct val="100000"/>
            </a:lnSpc>
          </a:pPr>
          <a:r>
            <a:rPr lang="en-US" dirty="0"/>
            <a:t>After receiving the closing arguments,  we type up a Findings Report and it is submitted along with the summary to the Supervisor.</a:t>
          </a:r>
        </a:p>
      </dgm:t>
    </dgm:pt>
    <dgm:pt modelId="{A5C157C8-8962-46EA-982E-735F815E9626}" type="parTrans" cxnId="{8CE684E7-B066-4E01-BAB0-4DCD24E5AF3C}">
      <dgm:prSet/>
      <dgm:spPr/>
      <dgm:t>
        <a:bodyPr/>
        <a:lstStyle/>
        <a:p>
          <a:endParaRPr lang="en-US"/>
        </a:p>
      </dgm:t>
    </dgm:pt>
    <dgm:pt modelId="{F27F793F-0B70-4D13-AAB0-748CE7FF0BD7}" type="sibTrans" cxnId="{8CE684E7-B066-4E01-BAB0-4DCD24E5AF3C}">
      <dgm:prSet/>
      <dgm:spPr/>
      <dgm:t>
        <a:bodyPr/>
        <a:lstStyle/>
        <a:p>
          <a:endParaRPr lang="en-US"/>
        </a:p>
      </dgm:t>
    </dgm:pt>
    <dgm:pt modelId="{35510350-F648-4757-9A88-D7B879C63087}" type="pres">
      <dgm:prSet presAssocID="{615D0C5D-6755-4FEA-912D-67F9079D4413}" presName="root" presStyleCnt="0">
        <dgm:presLayoutVars>
          <dgm:dir/>
          <dgm:resizeHandles val="exact"/>
        </dgm:presLayoutVars>
      </dgm:prSet>
      <dgm:spPr/>
    </dgm:pt>
    <dgm:pt modelId="{EAF46287-EA9C-4BF4-9DA1-1BEDB76F4CA9}" type="pres">
      <dgm:prSet presAssocID="{E59DC048-5811-4C56-8737-B1FA947EE0A0}" presName="compNode" presStyleCnt="0"/>
      <dgm:spPr/>
    </dgm:pt>
    <dgm:pt modelId="{C9A639CA-CDF6-4A67-A9A6-0C3B68C40215}" type="pres">
      <dgm:prSet presAssocID="{E59DC048-5811-4C56-8737-B1FA947EE0A0}" presName="bgRect" presStyleLbl="bgShp" presStyleIdx="0" presStyleCnt="4" custLinFactNeighborY="-5747"/>
      <dgm:spPr/>
    </dgm:pt>
    <dgm:pt modelId="{33E334BF-F572-49B2-9AA0-27142CF4375A}" type="pres">
      <dgm:prSet presAssocID="{E59DC048-5811-4C56-8737-B1FA947EE0A0}" presName="iconRect"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Envelope"/>
        </a:ext>
      </dgm:extLst>
    </dgm:pt>
    <dgm:pt modelId="{4CE3F8CB-8978-4436-80F9-72744384EA64}" type="pres">
      <dgm:prSet presAssocID="{E59DC048-5811-4C56-8737-B1FA947EE0A0}" presName="spaceRect" presStyleCnt="0"/>
      <dgm:spPr/>
    </dgm:pt>
    <dgm:pt modelId="{3B3C40CF-4836-4DE6-B0E3-6ED50460176C}" type="pres">
      <dgm:prSet presAssocID="{E59DC048-5811-4C56-8737-B1FA947EE0A0}" presName="parTx" presStyleLbl="revTx" presStyleIdx="0" presStyleCnt="4">
        <dgm:presLayoutVars>
          <dgm:chMax val="0"/>
          <dgm:chPref val="0"/>
        </dgm:presLayoutVars>
      </dgm:prSet>
      <dgm:spPr/>
    </dgm:pt>
    <dgm:pt modelId="{54EFE6DE-B9C6-4B72-BAD2-1931F9E7D2B7}" type="pres">
      <dgm:prSet presAssocID="{F7458CED-6527-4EEF-B7BA-3B6A508202FD}" presName="sibTrans" presStyleCnt="0"/>
      <dgm:spPr/>
    </dgm:pt>
    <dgm:pt modelId="{7D02B2D4-EC17-4D8D-8F04-7E8FAFD11D43}" type="pres">
      <dgm:prSet presAssocID="{623A1ED2-8BE9-48AF-AD89-88AC898BC3F1}" presName="compNode" presStyleCnt="0"/>
      <dgm:spPr/>
    </dgm:pt>
    <dgm:pt modelId="{BD71F529-EFEB-4762-A1D0-A2AE76696FE0}" type="pres">
      <dgm:prSet presAssocID="{623A1ED2-8BE9-48AF-AD89-88AC898BC3F1}" presName="bgRect" presStyleLbl="bgShp" presStyleIdx="1" presStyleCnt="4"/>
      <dgm:spPr/>
    </dgm:pt>
    <dgm:pt modelId="{9273EC7D-E790-41A4-B989-E5BC4D32118B}" type="pres">
      <dgm:prSet presAssocID="{623A1ED2-8BE9-48AF-AD89-88AC898BC3F1}" presName="iconRect" presStyleLbl="node1" presStyleIdx="1" presStyleCnt="4"/>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ceiver"/>
        </a:ext>
      </dgm:extLst>
    </dgm:pt>
    <dgm:pt modelId="{80F04649-F70E-43E7-A953-A1E972D13AB1}" type="pres">
      <dgm:prSet presAssocID="{623A1ED2-8BE9-48AF-AD89-88AC898BC3F1}" presName="spaceRect" presStyleCnt="0"/>
      <dgm:spPr/>
    </dgm:pt>
    <dgm:pt modelId="{DED9BF38-A6D6-4770-A6BE-ACBAF8B1F90E}" type="pres">
      <dgm:prSet presAssocID="{623A1ED2-8BE9-48AF-AD89-88AC898BC3F1}" presName="parTx" presStyleLbl="revTx" presStyleIdx="1" presStyleCnt="4">
        <dgm:presLayoutVars>
          <dgm:chMax val="0"/>
          <dgm:chPref val="0"/>
        </dgm:presLayoutVars>
      </dgm:prSet>
      <dgm:spPr/>
    </dgm:pt>
    <dgm:pt modelId="{6E9BAFCE-2580-41C3-9CD9-596B4A54D87A}" type="pres">
      <dgm:prSet presAssocID="{05A97ADA-65A4-48A6-AB0D-2315D4F29F1F}" presName="sibTrans" presStyleCnt="0"/>
      <dgm:spPr/>
    </dgm:pt>
    <dgm:pt modelId="{AC9A3674-08E3-4C7E-A36D-2ED350AF2C9E}" type="pres">
      <dgm:prSet presAssocID="{CD4D1EBC-9BAB-4F07-9B1C-F54A0E1E5D3C}" presName="compNode" presStyleCnt="0"/>
      <dgm:spPr/>
    </dgm:pt>
    <dgm:pt modelId="{9FEA25A4-8A18-464B-9166-8BE8930336CC}" type="pres">
      <dgm:prSet presAssocID="{CD4D1EBC-9BAB-4F07-9B1C-F54A0E1E5D3C}" presName="bgRect" presStyleLbl="bgShp" presStyleIdx="2" presStyleCnt="4"/>
      <dgm:spPr/>
    </dgm:pt>
    <dgm:pt modelId="{7637617B-CB00-4DE2-A423-61B4C8D48922}" type="pres">
      <dgm:prSet presAssocID="{CD4D1EBC-9BAB-4F07-9B1C-F54A0E1E5D3C}" presName="iconRect" presStyleLbl="node1" presStyleIdx="2" presStyleCnt="4"/>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Judge"/>
        </a:ext>
      </dgm:extLst>
    </dgm:pt>
    <dgm:pt modelId="{7116036F-CB4C-4942-BCE8-BADE9451C6DB}" type="pres">
      <dgm:prSet presAssocID="{CD4D1EBC-9BAB-4F07-9B1C-F54A0E1E5D3C}" presName="spaceRect" presStyleCnt="0"/>
      <dgm:spPr/>
    </dgm:pt>
    <dgm:pt modelId="{DE225B0F-2622-4A21-993B-1960292826D5}" type="pres">
      <dgm:prSet presAssocID="{CD4D1EBC-9BAB-4F07-9B1C-F54A0E1E5D3C}" presName="parTx" presStyleLbl="revTx" presStyleIdx="2" presStyleCnt="4">
        <dgm:presLayoutVars>
          <dgm:chMax val="0"/>
          <dgm:chPref val="0"/>
        </dgm:presLayoutVars>
      </dgm:prSet>
      <dgm:spPr/>
    </dgm:pt>
    <dgm:pt modelId="{37101A4C-965A-45F3-B311-CD32EC0DFDA9}" type="pres">
      <dgm:prSet presAssocID="{B2E41415-6DBD-4EF4-9CFA-7FE16E520798}" presName="sibTrans" presStyleCnt="0"/>
      <dgm:spPr/>
    </dgm:pt>
    <dgm:pt modelId="{769D27CF-0BD8-427F-A14D-01261FC74ECB}" type="pres">
      <dgm:prSet presAssocID="{35C488CA-82EF-4147-87B8-EC2E946C2EB9}" presName="compNode" presStyleCnt="0"/>
      <dgm:spPr/>
    </dgm:pt>
    <dgm:pt modelId="{E30E4F2B-63D8-468A-8099-180C3A1B1FBA}" type="pres">
      <dgm:prSet presAssocID="{35C488CA-82EF-4147-87B8-EC2E946C2EB9}" presName="bgRect" presStyleLbl="bgShp" presStyleIdx="3" presStyleCnt="4" custLinFactNeighborX="-1211" custLinFactNeighborY="-9604"/>
      <dgm:spPr/>
    </dgm:pt>
    <dgm:pt modelId="{051E65B4-748F-4138-8A42-F815AFE39E9F}" type="pres">
      <dgm:prSet presAssocID="{35C488CA-82EF-4147-87B8-EC2E946C2EB9}" presName="iconRect" presStyleLbl="node1" presStyleIdx="3" presStyleCnt="4"/>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lapping Hands"/>
        </a:ext>
      </dgm:extLst>
    </dgm:pt>
    <dgm:pt modelId="{7BE4826F-FF8D-40FB-9428-A1FC79D60CF0}" type="pres">
      <dgm:prSet presAssocID="{35C488CA-82EF-4147-87B8-EC2E946C2EB9}" presName="spaceRect" presStyleCnt="0"/>
      <dgm:spPr/>
    </dgm:pt>
    <dgm:pt modelId="{9C456517-F93B-41EC-949C-478806220FAF}" type="pres">
      <dgm:prSet presAssocID="{35C488CA-82EF-4147-87B8-EC2E946C2EB9}" presName="parTx" presStyleLbl="revTx" presStyleIdx="3" presStyleCnt="4">
        <dgm:presLayoutVars>
          <dgm:chMax val="0"/>
          <dgm:chPref val="0"/>
        </dgm:presLayoutVars>
      </dgm:prSet>
      <dgm:spPr/>
    </dgm:pt>
  </dgm:ptLst>
  <dgm:cxnLst>
    <dgm:cxn modelId="{48BAF200-EA9B-4A38-98A0-5EE9D3FB7412}" srcId="{615D0C5D-6755-4FEA-912D-67F9079D4413}" destId="{E59DC048-5811-4C56-8737-B1FA947EE0A0}" srcOrd="0" destOrd="0" parTransId="{17696DE6-3F58-4E91-9EBE-DB986248BA93}" sibTransId="{F7458CED-6527-4EEF-B7BA-3B6A508202FD}"/>
    <dgm:cxn modelId="{3180C027-40FA-4EB7-A560-6E1FA0B7AF60}" srcId="{615D0C5D-6755-4FEA-912D-67F9079D4413}" destId="{CD4D1EBC-9BAB-4F07-9B1C-F54A0E1E5D3C}" srcOrd="2" destOrd="0" parTransId="{C698C843-C323-4EE6-A3E9-0663AADA51EA}" sibTransId="{B2E41415-6DBD-4EF4-9CFA-7FE16E520798}"/>
    <dgm:cxn modelId="{34E87E65-D1E7-400A-BC7C-79057732B3F3}" srcId="{615D0C5D-6755-4FEA-912D-67F9079D4413}" destId="{623A1ED2-8BE9-48AF-AD89-88AC898BC3F1}" srcOrd="1" destOrd="0" parTransId="{6D152B63-FBB0-48E6-8ED1-BCCE57A63BF3}" sibTransId="{05A97ADA-65A4-48A6-AB0D-2315D4F29F1F}"/>
    <dgm:cxn modelId="{2F9F1797-01AD-4C6D-B738-03939373F0F5}" type="presOf" srcId="{35C488CA-82EF-4147-87B8-EC2E946C2EB9}" destId="{9C456517-F93B-41EC-949C-478806220FAF}" srcOrd="0" destOrd="0" presId="urn:microsoft.com/office/officeart/2018/2/layout/IconVerticalSolidList"/>
    <dgm:cxn modelId="{83AE9BA2-4079-434A-96A2-765EFF515E44}" type="presOf" srcId="{615D0C5D-6755-4FEA-912D-67F9079D4413}" destId="{35510350-F648-4757-9A88-D7B879C63087}" srcOrd="0" destOrd="0" presId="urn:microsoft.com/office/officeart/2018/2/layout/IconVerticalSolidList"/>
    <dgm:cxn modelId="{7505CBCC-2952-46EC-B370-0C2481EE85AA}" type="presOf" srcId="{623A1ED2-8BE9-48AF-AD89-88AC898BC3F1}" destId="{DED9BF38-A6D6-4770-A6BE-ACBAF8B1F90E}" srcOrd="0" destOrd="0" presId="urn:microsoft.com/office/officeart/2018/2/layout/IconVerticalSolidList"/>
    <dgm:cxn modelId="{8CE684E7-B066-4E01-BAB0-4DCD24E5AF3C}" srcId="{615D0C5D-6755-4FEA-912D-67F9079D4413}" destId="{35C488CA-82EF-4147-87B8-EC2E946C2EB9}" srcOrd="3" destOrd="0" parTransId="{A5C157C8-8962-46EA-982E-735F815E9626}" sibTransId="{F27F793F-0B70-4D13-AAB0-748CE7FF0BD7}"/>
    <dgm:cxn modelId="{A0695DED-4397-44FD-A87A-0902A7870152}" type="presOf" srcId="{CD4D1EBC-9BAB-4F07-9B1C-F54A0E1E5D3C}" destId="{DE225B0F-2622-4A21-993B-1960292826D5}" srcOrd="0" destOrd="0" presId="urn:microsoft.com/office/officeart/2018/2/layout/IconVerticalSolidList"/>
    <dgm:cxn modelId="{334BE3F5-5D55-427F-8FFA-19501573544F}" type="presOf" srcId="{E59DC048-5811-4C56-8737-B1FA947EE0A0}" destId="{3B3C40CF-4836-4DE6-B0E3-6ED50460176C}" srcOrd="0" destOrd="0" presId="urn:microsoft.com/office/officeart/2018/2/layout/IconVerticalSolidList"/>
    <dgm:cxn modelId="{2C801569-8B2A-45CA-846A-E00F01D77D61}" type="presParOf" srcId="{35510350-F648-4757-9A88-D7B879C63087}" destId="{EAF46287-EA9C-4BF4-9DA1-1BEDB76F4CA9}" srcOrd="0" destOrd="0" presId="urn:microsoft.com/office/officeart/2018/2/layout/IconVerticalSolidList"/>
    <dgm:cxn modelId="{60804097-29AC-4C77-B06F-BBA0C401405C}" type="presParOf" srcId="{EAF46287-EA9C-4BF4-9DA1-1BEDB76F4CA9}" destId="{C9A639CA-CDF6-4A67-A9A6-0C3B68C40215}" srcOrd="0" destOrd="0" presId="urn:microsoft.com/office/officeart/2018/2/layout/IconVerticalSolidList"/>
    <dgm:cxn modelId="{64B4F171-AD54-42E7-9BBA-56515A33F644}" type="presParOf" srcId="{EAF46287-EA9C-4BF4-9DA1-1BEDB76F4CA9}" destId="{33E334BF-F572-49B2-9AA0-27142CF4375A}" srcOrd="1" destOrd="0" presId="urn:microsoft.com/office/officeart/2018/2/layout/IconVerticalSolidList"/>
    <dgm:cxn modelId="{C7866571-C0FF-4C4C-8314-5FC24D03CE21}" type="presParOf" srcId="{EAF46287-EA9C-4BF4-9DA1-1BEDB76F4CA9}" destId="{4CE3F8CB-8978-4436-80F9-72744384EA64}" srcOrd="2" destOrd="0" presId="urn:microsoft.com/office/officeart/2018/2/layout/IconVerticalSolidList"/>
    <dgm:cxn modelId="{04311088-1AFA-4832-A9DB-0C060FEFF304}" type="presParOf" srcId="{EAF46287-EA9C-4BF4-9DA1-1BEDB76F4CA9}" destId="{3B3C40CF-4836-4DE6-B0E3-6ED50460176C}" srcOrd="3" destOrd="0" presId="urn:microsoft.com/office/officeart/2018/2/layout/IconVerticalSolidList"/>
    <dgm:cxn modelId="{CC9129FC-46B9-47DB-9F8A-9AE86090ED2B}" type="presParOf" srcId="{35510350-F648-4757-9A88-D7B879C63087}" destId="{54EFE6DE-B9C6-4B72-BAD2-1931F9E7D2B7}" srcOrd="1" destOrd="0" presId="urn:microsoft.com/office/officeart/2018/2/layout/IconVerticalSolidList"/>
    <dgm:cxn modelId="{B7190474-C4E2-4D9B-8C08-F505646BA3C5}" type="presParOf" srcId="{35510350-F648-4757-9A88-D7B879C63087}" destId="{7D02B2D4-EC17-4D8D-8F04-7E8FAFD11D43}" srcOrd="2" destOrd="0" presId="urn:microsoft.com/office/officeart/2018/2/layout/IconVerticalSolidList"/>
    <dgm:cxn modelId="{D7FE23B9-AD0F-4B24-ACA6-BAE5F2D41CEB}" type="presParOf" srcId="{7D02B2D4-EC17-4D8D-8F04-7E8FAFD11D43}" destId="{BD71F529-EFEB-4762-A1D0-A2AE76696FE0}" srcOrd="0" destOrd="0" presId="urn:microsoft.com/office/officeart/2018/2/layout/IconVerticalSolidList"/>
    <dgm:cxn modelId="{5C86A10B-980E-42D3-BB1E-45FB89582171}" type="presParOf" srcId="{7D02B2D4-EC17-4D8D-8F04-7E8FAFD11D43}" destId="{9273EC7D-E790-41A4-B989-E5BC4D32118B}" srcOrd="1" destOrd="0" presId="urn:microsoft.com/office/officeart/2018/2/layout/IconVerticalSolidList"/>
    <dgm:cxn modelId="{8DE31D56-ED46-4EF5-808E-5CDA63BF0292}" type="presParOf" srcId="{7D02B2D4-EC17-4D8D-8F04-7E8FAFD11D43}" destId="{80F04649-F70E-43E7-A953-A1E972D13AB1}" srcOrd="2" destOrd="0" presId="urn:microsoft.com/office/officeart/2018/2/layout/IconVerticalSolidList"/>
    <dgm:cxn modelId="{9A630EA3-3C2D-408B-9717-74FA7E191638}" type="presParOf" srcId="{7D02B2D4-EC17-4D8D-8F04-7E8FAFD11D43}" destId="{DED9BF38-A6D6-4770-A6BE-ACBAF8B1F90E}" srcOrd="3" destOrd="0" presId="urn:microsoft.com/office/officeart/2018/2/layout/IconVerticalSolidList"/>
    <dgm:cxn modelId="{D9C52D39-5B6F-4035-BF15-F9E7C75D0AEF}" type="presParOf" srcId="{35510350-F648-4757-9A88-D7B879C63087}" destId="{6E9BAFCE-2580-41C3-9CD9-596B4A54D87A}" srcOrd="3" destOrd="0" presId="urn:microsoft.com/office/officeart/2018/2/layout/IconVerticalSolidList"/>
    <dgm:cxn modelId="{D52686E6-F43A-4CD3-A131-A7F38DF87DA2}" type="presParOf" srcId="{35510350-F648-4757-9A88-D7B879C63087}" destId="{AC9A3674-08E3-4C7E-A36D-2ED350AF2C9E}" srcOrd="4" destOrd="0" presId="urn:microsoft.com/office/officeart/2018/2/layout/IconVerticalSolidList"/>
    <dgm:cxn modelId="{8997B049-F834-4D20-A255-A185B6F9C33C}" type="presParOf" srcId="{AC9A3674-08E3-4C7E-A36D-2ED350AF2C9E}" destId="{9FEA25A4-8A18-464B-9166-8BE8930336CC}" srcOrd="0" destOrd="0" presId="urn:microsoft.com/office/officeart/2018/2/layout/IconVerticalSolidList"/>
    <dgm:cxn modelId="{305BA3C2-E4F4-4C2A-8521-A9431ECF8F40}" type="presParOf" srcId="{AC9A3674-08E3-4C7E-A36D-2ED350AF2C9E}" destId="{7637617B-CB00-4DE2-A423-61B4C8D48922}" srcOrd="1" destOrd="0" presId="urn:microsoft.com/office/officeart/2018/2/layout/IconVerticalSolidList"/>
    <dgm:cxn modelId="{9925DCC3-E9ED-472F-88FB-E684223D4270}" type="presParOf" srcId="{AC9A3674-08E3-4C7E-A36D-2ED350AF2C9E}" destId="{7116036F-CB4C-4942-BCE8-BADE9451C6DB}" srcOrd="2" destOrd="0" presId="urn:microsoft.com/office/officeart/2018/2/layout/IconVerticalSolidList"/>
    <dgm:cxn modelId="{F8AF0F35-6866-4949-9319-59370BD92E1F}" type="presParOf" srcId="{AC9A3674-08E3-4C7E-A36D-2ED350AF2C9E}" destId="{DE225B0F-2622-4A21-993B-1960292826D5}" srcOrd="3" destOrd="0" presId="urn:microsoft.com/office/officeart/2018/2/layout/IconVerticalSolidList"/>
    <dgm:cxn modelId="{83A7883E-5C29-47DF-AB2F-98773B1BC63C}" type="presParOf" srcId="{35510350-F648-4757-9A88-D7B879C63087}" destId="{37101A4C-965A-45F3-B311-CD32EC0DFDA9}" srcOrd="5" destOrd="0" presId="urn:microsoft.com/office/officeart/2018/2/layout/IconVerticalSolidList"/>
    <dgm:cxn modelId="{A5CA1ECC-6B7C-4E6E-8F04-5E756C925770}" type="presParOf" srcId="{35510350-F648-4757-9A88-D7B879C63087}" destId="{769D27CF-0BD8-427F-A14D-01261FC74ECB}" srcOrd="6" destOrd="0" presId="urn:microsoft.com/office/officeart/2018/2/layout/IconVerticalSolidList"/>
    <dgm:cxn modelId="{72FC5098-5701-4889-AB2D-B205E1513B26}" type="presParOf" srcId="{769D27CF-0BD8-427F-A14D-01261FC74ECB}" destId="{E30E4F2B-63D8-468A-8099-180C3A1B1FBA}" srcOrd="0" destOrd="0" presId="urn:microsoft.com/office/officeart/2018/2/layout/IconVerticalSolidList"/>
    <dgm:cxn modelId="{7E1A9EF3-49EE-4F8C-B9DC-4B9DB2ABF6DB}" type="presParOf" srcId="{769D27CF-0BD8-427F-A14D-01261FC74ECB}" destId="{051E65B4-748F-4138-8A42-F815AFE39E9F}" srcOrd="1" destOrd="0" presId="urn:microsoft.com/office/officeart/2018/2/layout/IconVerticalSolidList"/>
    <dgm:cxn modelId="{6670A815-2EB1-4F9B-B1C2-2FB5329AB947}" type="presParOf" srcId="{769D27CF-0BD8-427F-A14D-01261FC74ECB}" destId="{7BE4826F-FF8D-40FB-9428-A1FC79D60CF0}" srcOrd="2" destOrd="0" presId="urn:microsoft.com/office/officeart/2018/2/layout/IconVerticalSolidList"/>
    <dgm:cxn modelId="{305759AB-39D6-4C62-878D-39ABB9AABA76}" type="presParOf" srcId="{769D27CF-0BD8-427F-A14D-01261FC74ECB}" destId="{9C456517-F93B-41EC-949C-478806220FA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98DE755-BA12-4CC5-9E7A-F118934B065A}" type="doc">
      <dgm:prSet loTypeId="urn:microsoft.com/office/officeart/2018/2/layout/IconVerticalSolidList" loCatId="icon" qsTypeId="urn:microsoft.com/office/officeart/2005/8/quickstyle/simple1" qsCatId="simple" csTypeId="urn:microsoft.com/office/officeart/2005/8/colors/accent1_3" csCatId="accent1" phldr="1"/>
      <dgm:spPr/>
      <dgm:t>
        <a:bodyPr/>
        <a:lstStyle/>
        <a:p>
          <a:endParaRPr lang="en-US"/>
        </a:p>
      </dgm:t>
    </dgm:pt>
    <dgm:pt modelId="{CDD1031D-C6C2-4359-81E0-B7B82892498D}">
      <dgm:prSet/>
      <dgm:spPr/>
      <dgm:t>
        <a:bodyPr/>
        <a:lstStyle/>
        <a:p>
          <a:pPr>
            <a:lnSpc>
              <a:spcPct val="100000"/>
            </a:lnSpc>
          </a:pPr>
          <a:r>
            <a:rPr lang="en-US" dirty="0"/>
            <a:t>Most times with housing cases, we can conciliate.</a:t>
          </a:r>
        </a:p>
      </dgm:t>
    </dgm:pt>
    <dgm:pt modelId="{B0D04D1E-49EE-4823-BA5D-8426AAAFC790}" type="parTrans" cxnId="{9C80A1EC-88D6-4DFA-BA2A-912D02FF6770}">
      <dgm:prSet/>
      <dgm:spPr/>
      <dgm:t>
        <a:bodyPr/>
        <a:lstStyle/>
        <a:p>
          <a:endParaRPr lang="en-US"/>
        </a:p>
      </dgm:t>
    </dgm:pt>
    <dgm:pt modelId="{C41C495A-A31D-410C-9F20-ADDD5C61964B}" type="sibTrans" cxnId="{9C80A1EC-88D6-4DFA-BA2A-912D02FF6770}">
      <dgm:prSet/>
      <dgm:spPr/>
      <dgm:t>
        <a:bodyPr/>
        <a:lstStyle/>
        <a:p>
          <a:endParaRPr lang="en-US"/>
        </a:p>
      </dgm:t>
    </dgm:pt>
    <dgm:pt modelId="{1F1436CA-49CB-4554-9A17-A1D1C2FB8476}">
      <dgm:prSet/>
      <dgm:spPr/>
      <dgm:t>
        <a:bodyPr/>
        <a:lstStyle/>
        <a:p>
          <a:pPr>
            <a:lnSpc>
              <a:spcPct val="100000"/>
            </a:lnSpc>
          </a:pPr>
          <a:r>
            <a:rPr lang="en-US" dirty="0"/>
            <a:t>Respondent’s attorney is asked to draft a Stipulation of Settlement.</a:t>
          </a:r>
        </a:p>
      </dgm:t>
    </dgm:pt>
    <dgm:pt modelId="{DE8C0C19-1A8E-4380-BE36-4DB53D839AC8}" type="parTrans" cxnId="{7B05AEB4-00B1-46E0-A33A-A16E3EEAFA7A}">
      <dgm:prSet/>
      <dgm:spPr/>
      <dgm:t>
        <a:bodyPr/>
        <a:lstStyle/>
        <a:p>
          <a:endParaRPr lang="en-US"/>
        </a:p>
      </dgm:t>
    </dgm:pt>
    <dgm:pt modelId="{D93E4BF7-0BA3-44BC-8445-0358B5793168}" type="sibTrans" cxnId="{7B05AEB4-00B1-46E0-A33A-A16E3EEAFA7A}">
      <dgm:prSet/>
      <dgm:spPr/>
      <dgm:t>
        <a:bodyPr/>
        <a:lstStyle/>
        <a:p>
          <a:endParaRPr lang="en-US"/>
        </a:p>
      </dgm:t>
    </dgm:pt>
    <dgm:pt modelId="{0B581B55-554B-4461-B24D-4B72046D549A}">
      <dgm:prSet/>
      <dgm:spPr/>
      <dgm:t>
        <a:bodyPr/>
        <a:lstStyle/>
        <a:p>
          <a:pPr>
            <a:lnSpc>
              <a:spcPct val="100000"/>
            </a:lnSpc>
          </a:pPr>
          <a:r>
            <a:rPr lang="en-US" dirty="0"/>
            <a:t>Complainant has also signed a withdrawal letter.</a:t>
          </a:r>
        </a:p>
      </dgm:t>
    </dgm:pt>
    <dgm:pt modelId="{7A88C85B-AA6E-4D82-9E48-3A47BF1D8604}" type="parTrans" cxnId="{0BE0351E-9924-417D-AC33-7E577208EB3A}">
      <dgm:prSet/>
      <dgm:spPr/>
      <dgm:t>
        <a:bodyPr/>
        <a:lstStyle/>
        <a:p>
          <a:endParaRPr lang="en-US"/>
        </a:p>
      </dgm:t>
    </dgm:pt>
    <dgm:pt modelId="{9505A51B-17B8-4CF6-B0E0-CD9F203A4D20}" type="sibTrans" cxnId="{0BE0351E-9924-417D-AC33-7E577208EB3A}">
      <dgm:prSet/>
      <dgm:spPr/>
      <dgm:t>
        <a:bodyPr/>
        <a:lstStyle/>
        <a:p>
          <a:endParaRPr lang="en-US"/>
        </a:p>
      </dgm:t>
    </dgm:pt>
    <dgm:pt modelId="{22B502CD-D506-4BFC-9D5B-787FB78E0AD0}">
      <dgm:prSet/>
      <dgm:spPr/>
      <dgm:t>
        <a:bodyPr/>
        <a:lstStyle/>
        <a:p>
          <a:pPr>
            <a:lnSpc>
              <a:spcPct val="100000"/>
            </a:lnSpc>
          </a:pPr>
          <a:r>
            <a:rPr lang="en-US" dirty="0"/>
            <a:t>The Commission will keep copies of all documents in file and the case will be closed.</a:t>
          </a:r>
        </a:p>
      </dgm:t>
    </dgm:pt>
    <dgm:pt modelId="{87461C2B-CD77-46E4-97AC-4BACF8FA271E}" type="parTrans" cxnId="{C2E3DCDE-41C5-4378-A53C-005C0DAEBD55}">
      <dgm:prSet/>
      <dgm:spPr/>
      <dgm:t>
        <a:bodyPr/>
        <a:lstStyle/>
        <a:p>
          <a:endParaRPr lang="en-US"/>
        </a:p>
      </dgm:t>
    </dgm:pt>
    <dgm:pt modelId="{459E319A-1644-4113-884C-5EE091FDA71C}" type="sibTrans" cxnId="{C2E3DCDE-41C5-4378-A53C-005C0DAEBD55}">
      <dgm:prSet/>
      <dgm:spPr/>
      <dgm:t>
        <a:bodyPr/>
        <a:lstStyle/>
        <a:p>
          <a:endParaRPr lang="en-US"/>
        </a:p>
      </dgm:t>
    </dgm:pt>
    <dgm:pt modelId="{D66FD6FD-2AD5-431E-9509-FA6E57C9109B}" type="pres">
      <dgm:prSet presAssocID="{498DE755-BA12-4CC5-9E7A-F118934B065A}" presName="root" presStyleCnt="0">
        <dgm:presLayoutVars>
          <dgm:dir/>
          <dgm:resizeHandles val="exact"/>
        </dgm:presLayoutVars>
      </dgm:prSet>
      <dgm:spPr/>
    </dgm:pt>
    <dgm:pt modelId="{7C7088D4-C902-42B0-B60C-555691BD77E0}" type="pres">
      <dgm:prSet presAssocID="{CDD1031D-C6C2-4359-81E0-B7B82892498D}" presName="compNode" presStyleCnt="0"/>
      <dgm:spPr/>
    </dgm:pt>
    <dgm:pt modelId="{619C4F4D-1B15-4BEF-8C79-A94749A8DF34}" type="pres">
      <dgm:prSet presAssocID="{CDD1031D-C6C2-4359-81E0-B7B82892498D}" presName="bgRect" presStyleLbl="bgShp" presStyleIdx="0" presStyleCnt="4"/>
      <dgm:spPr/>
    </dgm:pt>
    <dgm:pt modelId="{ADDF0865-1CD5-4212-A5AC-1B9961061D3E}" type="pres">
      <dgm:prSet presAssocID="{CDD1031D-C6C2-4359-81E0-B7B82892498D}" presName="iconRect"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ouse"/>
        </a:ext>
      </dgm:extLst>
    </dgm:pt>
    <dgm:pt modelId="{1DB580A7-2A89-4633-972C-578A59C4DB9F}" type="pres">
      <dgm:prSet presAssocID="{CDD1031D-C6C2-4359-81E0-B7B82892498D}" presName="spaceRect" presStyleCnt="0"/>
      <dgm:spPr/>
    </dgm:pt>
    <dgm:pt modelId="{BE082FF7-A32C-4DA8-950D-9BBDE3EA46E6}" type="pres">
      <dgm:prSet presAssocID="{CDD1031D-C6C2-4359-81E0-B7B82892498D}" presName="parTx" presStyleLbl="revTx" presStyleIdx="0" presStyleCnt="4">
        <dgm:presLayoutVars>
          <dgm:chMax val="0"/>
          <dgm:chPref val="0"/>
        </dgm:presLayoutVars>
      </dgm:prSet>
      <dgm:spPr/>
    </dgm:pt>
    <dgm:pt modelId="{5DE65707-2D1B-4A89-BACA-983B64DC4002}" type="pres">
      <dgm:prSet presAssocID="{C41C495A-A31D-410C-9F20-ADDD5C61964B}" presName="sibTrans" presStyleCnt="0"/>
      <dgm:spPr/>
    </dgm:pt>
    <dgm:pt modelId="{09D4750A-A190-4EDC-8BB1-1E7550581E2D}" type="pres">
      <dgm:prSet presAssocID="{1F1436CA-49CB-4554-9A17-A1D1C2FB8476}" presName="compNode" presStyleCnt="0"/>
      <dgm:spPr/>
    </dgm:pt>
    <dgm:pt modelId="{FDDE993D-0A3F-4992-B7CD-2BFD5AAA0B7C}" type="pres">
      <dgm:prSet presAssocID="{1F1436CA-49CB-4554-9A17-A1D1C2FB8476}" presName="bgRect" presStyleLbl="bgShp" presStyleIdx="1" presStyleCnt="4"/>
      <dgm:spPr/>
    </dgm:pt>
    <dgm:pt modelId="{8AB0F922-7413-4EB8-BEA8-62E2B8A297EA}" type="pres">
      <dgm:prSet presAssocID="{1F1436CA-49CB-4554-9A17-A1D1C2FB8476}" presName="iconRect" presStyleLbl="node1" presStyleIdx="1" presStyleCnt="4"/>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Judge"/>
        </a:ext>
      </dgm:extLst>
    </dgm:pt>
    <dgm:pt modelId="{8DEE067F-AB3D-4EB1-AE7B-A6A6D4124F6B}" type="pres">
      <dgm:prSet presAssocID="{1F1436CA-49CB-4554-9A17-A1D1C2FB8476}" presName="spaceRect" presStyleCnt="0"/>
      <dgm:spPr/>
    </dgm:pt>
    <dgm:pt modelId="{FDBB496A-B45A-464E-B97D-24BAA2465433}" type="pres">
      <dgm:prSet presAssocID="{1F1436CA-49CB-4554-9A17-A1D1C2FB8476}" presName="parTx" presStyleLbl="revTx" presStyleIdx="1" presStyleCnt="4">
        <dgm:presLayoutVars>
          <dgm:chMax val="0"/>
          <dgm:chPref val="0"/>
        </dgm:presLayoutVars>
      </dgm:prSet>
      <dgm:spPr/>
    </dgm:pt>
    <dgm:pt modelId="{B1AD235D-DB12-4CD0-B4E7-29907DDE0828}" type="pres">
      <dgm:prSet presAssocID="{D93E4BF7-0BA3-44BC-8445-0358B5793168}" presName="sibTrans" presStyleCnt="0"/>
      <dgm:spPr/>
    </dgm:pt>
    <dgm:pt modelId="{18FE369C-BDD8-4678-82B2-3C3FCD740183}" type="pres">
      <dgm:prSet presAssocID="{0B581B55-554B-4461-B24D-4B72046D549A}" presName="compNode" presStyleCnt="0"/>
      <dgm:spPr/>
    </dgm:pt>
    <dgm:pt modelId="{D02A1F3B-5EA1-4DEB-8222-5321E7860833}" type="pres">
      <dgm:prSet presAssocID="{0B581B55-554B-4461-B24D-4B72046D549A}" presName="bgRect" presStyleLbl="bgShp" presStyleIdx="2" presStyleCnt="4"/>
      <dgm:spPr/>
    </dgm:pt>
    <dgm:pt modelId="{B66471F7-C63C-4B95-9EC2-3BFE0ADDC383}" type="pres">
      <dgm:prSet presAssocID="{0B581B55-554B-4461-B24D-4B72046D549A}" presName="iconRect" presStyleLbl="node1" presStyleIdx="2" presStyleCnt="4"/>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ocument"/>
        </a:ext>
      </dgm:extLst>
    </dgm:pt>
    <dgm:pt modelId="{A03E23FB-7C83-4E8A-8E0D-63FB20770A78}" type="pres">
      <dgm:prSet presAssocID="{0B581B55-554B-4461-B24D-4B72046D549A}" presName="spaceRect" presStyleCnt="0"/>
      <dgm:spPr/>
    </dgm:pt>
    <dgm:pt modelId="{881385F0-0739-4579-B5C4-E977482C6612}" type="pres">
      <dgm:prSet presAssocID="{0B581B55-554B-4461-B24D-4B72046D549A}" presName="parTx" presStyleLbl="revTx" presStyleIdx="2" presStyleCnt="4">
        <dgm:presLayoutVars>
          <dgm:chMax val="0"/>
          <dgm:chPref val="0"/>
        </dgm:presLayoutVars>
      </dgm:prSet>
      <dgm:spPr/>
    </dgm:pt>
    <dgm:pt modelId="{075B870D-88FD-471E-BE35-7CAB43E591E4}" type="pres">
      <dgm:prSet presAssocID="{9505A51B-17B8-4CF6-B0E0-CD9F203A4D20}" presName="sibTrans" presStyleCnt="0"/>
      <dgm:spPr/>
    </dgm:pt>
    <dgm:pt modelId="{EB5A37C1-E237-4812-8FA7-155E454B2682}" type="pres">
      <dgm:prSet presAssocID="{22B502CD-D506-4BFC-9D5B-787FB78E0AD0}" presName="compNode" presStyleCnt="0"/>
      <dgm:spPr/>
    </dgm:pt>
    <dgm:pt modelId="{034038C7-55BE-4433-B506-A4AB3549DFE0}" type="pres">
      <dgm:prSet presAssocID="{22B502CD-D506-4BFC-9D5B-787FB78E0AD0}" presName="bgRect" presStyleLbl="bgShp" presStyleIdx="3" presStyleCnt="4"/>
      <dgm:spPr/>
    </dgm:pt>
    <dgm:pt modelId="{AB8587D5-7E84-475B-B964-0E19EA0E9DAC}" type="pres">
      <dgm:prSet presAssocID="{22B502CD-D506-4BFC-9D5B-787FB78E0AD0}" presName="iconRect" presStyleLbl="node1" presStyleIdx="3" presStyleCnt="4"/>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Open Folder"/>
        </a:ext>
      </dgm:extLst>
    </dgm:pt>
    <dgm:pt modelId="{8A8F8E8B-13F1-4C79-B7B1-68DCD08A8B3C}" type="pres">
      <dgm:prSet presAssocID="{22B502CD-D506-4BFC-9D5B-787FB78E0AD0}" presName="spaceRect" presStyleCnt="0"/>
      <dgm:spPr/>
    </dgm:pt>
    <dgm:pt modelId="{5EE63B71-9D68-4673-8F2A-D4F68DAAEA4F}" type="pres">
      <dgm:prSet presAssocID="{22B502CD-D506-4BFC-9D5B-787FB78E0AD0}" presName="parTx" presStyleLbl="revTx" presStyleIdx="3" presStyleCnt="4">
        <dgm:presLayoutVars>
          <dgm:chMax val="0"/>
          <dgm:chPref val="0"/>
        </dgm:presLayoutVars>
      </dgm:prSet>
      <dgm:spPr/>
    </dgm:pt>
  </dgm:ptLst>
  <dgm:cxnLst>
    <dgm:cxn modelId="{E4095D1B-CF9C-4AA1-93BB-743E7FAD3F74}" type="presOf" srcId="{498DE755-BA12-4CC5-9E7A-F118934B065A}" destId="{D66FD6FD-2AD5-431E-9509-FA6E57C9109B}" srcOrd="0" destOrd="0" presId="urn:microsoft.com/office/officeart/2018/2/layout/IconVerticalSolidList"/>
    <dgm:cxn modelId="{0BE0351E-9924-417D-AC33-7E577208EB3A}" srcId="{498DE755-BA12-4CC5-9E7A-F118934B065A}" destId="{0B581B55-554B-4461-B24D-4B72046D549A}" srcOrd="2" destOrd="0" parTransId="{7A88C85B-AA6E-4D82-9E48-3A47BF1D8604}" sibTransId="{9505A51B-17B8-4CF6-B0E0-CD9F203A4D20}"/>
    <dgm:cxn modelId="{A5968A1F-D4DC-4649-A1EC-0E18C3527D9E}" type="presOf" srcId="{22B502CD-D506-4BFC-9D5B-787FB78E0AD0}" destId="{5EE63B71-9D68-4673-8F2A-D4F68DAAEA4F}" srcOrd="0" destOrd="0" presId="urn:microsoft.com/office/officeart/2018/2/layout/IconVerticalSolidList"/>
    <dgm:cxn modelId="{581AEF4A-F82F-4108-85CA-06CA17D45CA0}" type="presOf" srcId="{1F1436CA-49CB-4554-9A17-A1D1C2FB8476}" destId="{FDBB496A-B45A-464E-B97D-24BAA2465433}" srcOrd="0" destOrd="0" presId="urn:microsoft.com/office/officeart/2018/2/layout/IconVerticalSolidList"/>
    <dgm:cxn modelId="{C8E1D887-260A-4573-AA76-BFA1AE622787}" type="presOf" srcId="{CDD1031D-C6C2-4359-81E0-B7B82892498D}" destId="{BE082FF7-A32C-4DA8-950D-9BBDE3EA46E6}" srcOrd="0" destOrd="0" presId="urn:microsoft.com/office/officeart/2018/2/layout/IconVerticalSolidList"/>
    <dgm:cxn modelId="{C6BB328B-3F20-4E5F-973E-C7D79814BE66}" type="presOf" srcId="{0B581B55-554B-4461-B24D-4B72046D549A}" destId="{881385F0-0739-4579-B5C4-E977482C6612}" srcOrd="0" destOrd="0" presId="urn:microsoft.com/office/officeart/2018/2/layout/IconVerticalSolidList"/>
    <dgm:cxn modelId="{7B05AEB4-00B1-46E0-A33A-A16E3EEAFA7A}" srcId="{498DE755-BA12-4CC5-9E7A-F118934B065A}" destId="{1F1436CA-49CB-4554-9A17-A1D1C2FB8476}" srcOrd="1" destOrd="0" parTransId="{DE8C0C19-1A8E-4380-BE36-4DB53D839AC8}" sibTransId="{D93E4BF7-0BA3-44BC-8445-0358B5793168}"/>
    <dgm:cxn modelId="{C2E3DCDE-41C5-4378-A53C-005C0DAEBD55}" srcId="{498DE755-BA12-4CC5-9E7A-F118934B065A}" destId="{22B502CD-D506-4BFC-9D5B-787FB78E0AD0}" srcOrd="3" destOrd="0" parTransId="{87461C2B-CD77-46E4-97AC-4BACF8FA271E}" sibTransId="{459E319A-1644-4113-884C-5EE091FDA71C}"/>
    <dgm:cxn modelId="{9C80A1EC-88D6-4DFA-BA2A-912D02FF6770}" srcId="{498DE755-BA12-4CC5-9E7A-F118934B065A}" destId="{CDD1031D-C6C2-4359-81E0-B7B82892498D}" srcOrd="0" destOrd="0" parTransId="{B0D04D1E-49EE-4823-BA5D-8426AAAFC790}" sibTransId="{C41C495A-A31D-410C-9F20-ADDD5C61964B}"/>
    <dgm:cxn modelId="{AFEB81A4-B515-45F9-AF42-06816A61D56A}" type="presParOf" srcId="{D66FD6FD-2AD5-431E-9509-FA6E57C9109B}" destId="{7C7088D4-C902-42B0-B60C-555691BD77E0}" srcOrd="0" destOrd="0" presId="urn:microsoft.com/office/officeart/2018/2/layout/IconVerticalSolidList"/>
    <dgm:cxn modelId="{A266CF0C-987B-490B-A106-3DE82362EE21}" type="presParOf" srcId="{7C7088D4-C902-42B0-B60C-555691BD77E0}" destId="{619C4F4D-1B15-4BEF-8C79-A94749A8DF34}" srcOrd="0" destOrd="0" presId="urn:microsoft.com/office/officeart/2018/2/layout/IconVerticalSolidList"/>
    <dgm:cxn modelId="{9484DF62-3505-47DC-A373-A379086BBADB}" type="presParOf" srcId="{7C7088D4-C902-42B0-B60C-555691BD77E0}" destId="{ADDF0865-1CD5-4212-A5AC-1B9961061D3E}" srcOrd="1" destOrd="0" presId="urn:microsoft.com/office/officeart/2018/2/layout/IconVerticalSolidList"/>
    <dgm:cxn modelId="{64A5C12A-CB44-4C6E-9726-6F8E84926B49}" type="presParOf" srcId="{7C7088D4-C902-42B0-B60C-555691BD77E0}" destId="{1DB580A7-2A89-4633-972C-578A59C4DB9F}" srcOrd="2" destOrd="0" presId="urn:microsoft.com/office/officeart/2018/2/layout/IconVerticalSolidList"/>
    <dgm:cxn modelId="{387B5D1B-ECC3-45CC-BB76-04DBB4E98855}" type="presParOf" srcId="{7C7088D4-C902-42B0-B60C-555691BD77E0}" destId="{BE082FF7-A32C-4DA8-950D-9BBDE3EA46E6}" srcOrd="3" destOrd="0" presId="urn:microsoft.com/office/officeart/2018/2/layout/IconVerticalSolidList"/>
    <dgm:cxn modelId="{414A03F5-D1C9-462D-8034-EEA2B610724F}" type="presParOf" srcId="{D66FD6FD-2AD5-431E-9509-FA6E57C9109B}" destId="{5DE65707-2D1B-4A89-BACA-983B64DC4002}" srcOrd="1" destOrd="0" presId="urn:microsoft.com/office/officeart/2018/2/layout/IconVerticalSolidList"/>
    <dgm:cxn modelId="{B2F363B8-118C-4ECF-8A9E-FB3E40872230}" type="presParOf" srcId="{D66FD6FD-2AD5-431E-9509-FA6E57C9109B}" destId="{09D4750A-A190-4EDC-8BB1-1E7550581E2D}" srcOrd="2" destOrd="0" presId="urn:microsoft.com/office/officeart/2018/2/layout/IconVerticalSolidList"/>
    <dgm:cxn modelId="{269FD650-A68C-42A6-8049-051A9DD1913A}" type="presParOf" srcId="{09D4750A-A190-4EDC-8BB1-1E7550581E2D}" destId="{FDDE993D-0A3F-4992-B7CD-2BFD5AAA0B7C}" srcOrd="0" destOrd="0" presId="urn:microsoft.com/office/officeart/2018/2/layout/IconVerticalSolidList"/>
    <dgm:cxn modelId="{F9DD47D6-D66A-4496-8BE2-5CC7D34BA1EA}" type="presParOf" srcId="{09D4750A-A190-4EDC-8BB1-1E7550581E2D}" destId="{8AB0F922-7413-4EB8-BEA8-62E2B8A297EA}" srcOrd="1" destOrd="0" presId="urn:microsoft.com/office/officeart/2018/2/layout/IconVerticalSolidList"/>
    <dgm:cxn modelId="{DF78F761-7F93-4AD6-8E42-375C4C8ADC08}" type="presParOf" srcId="{09D4750A-A190-4EDC-8BB1-1E7550581E2D}" destId="{8DEE067F-AB3D-4EB1-AE7B-A6A6D4124F6B}" srcOrd="2" destOrd="0" presId="urn:microsoft.com/office/officeart/2018/2/layout/IconVerticalSolidList"/>
    <dgm:cxn modelId="{8BEBCAE9-9A4A-461A-9022-B3FDCD4DC59D}" type="presParOf" srcId="{09D4750A-A190-4EDC-8BB1-1E7550581E2D}" destId="{FDBB496A-B45A-464E-B97D-24BAA2465433}" srcOrd="3" destOrd="0" presId="urn:microsoft.com/office/officeart/2018/2/layout/IconVerticalSolidList"/>
    <dgm:cxn modelId="{31B46BD6-BA8A-4127-9215-445C14A796C6}" type="presParOf" srcId="{D66FD6FD-2AD5-431E-9509-FA6E57C9109B}" destId="{B1AD235D-DB12-4CD0-B4E7-29907DDE0828}" srcOrd="3" destOrd="0" presId="urn:microsoft.com/office/officeart/2018/2/layout/IconVerticalSolidList"/>
    <dgm:cxn modelId="{2CB3D409-037B-4A00-9D7D-7CEF94A6395A}" type="presParOf" srcId="{D66FD6FD-2AD5-431E-9509-FA6E57C9109B}" destId="{18FE369C-BDD8-4678-82B2-3C3FCD740183}" srcOrd="4" destOrd="0" presId="urn:microsoft.com/office/officeart/2018/2/layout/IconVerticalSolidList"/>
    <dgm:cxn modelId="{C4569681-D4DE-47D8-A37C-05AC1F071F18}" type="presParOf" srcId="{18FE369C-BDD8-4678-82B2-3C3FCD740183}" destId="{D02A1F3B-5EA1-4DEB-8222-5321E7860833}" srcOrd="0" destOrd="0" presId="urn:microsoft.com/office/officeart/2018/2/layout/IconVerticalSolidList"/>
    <dgm:cxn modelId="{7E9D8B08-D17D-433A-8CF5-69C5785CC133}" type="presParOf" srcId="{18FE369C-BDD8-4678-82B2-3C3FCD740183}" destId="{B66471F7-C63C-4B95-9EC2-3BFE0ADDC383}" srcOrd="1" destOrd="0" presId="urn:microsoft.com/office/officeart/2018/2/layout/IconVerticalSolidList"/>
    <dgm:cxn modelId="{230D0F76-8CE1-4EC2-826C-DFBC1A2C1F45}" type="presParOf" srcId="{18FE369C-BDD8-4678-82B2-3C3FCD740183}" destId="{A03E23FB-7C83-4E8A-8E0D-63FB20770A78}" srcOrd="2" destOrd="0" presId="urn:microsoft.com/office/officeart/2018/2/layout/IconVerticalSolidList"/>
    <dgm:cxn modelId="{DCDED919-B6EE-4554-A56B-7C3598A879FD}" type="presParOf" srcId="{18FE369C-BDD8-4678-82B2-3C3FCD740183}" destId="{881385F0-0739-4579-B5C4-E977482C6612}" srcOrd="3" destOrd="0" presId="urn:microsoft.com/office/officeart/2018/2/layout/IconVerticalSolidList"/>
    <dgm:cxn modelId="{C3EA6A0A-710E-4E9A-8899-44A47EC2E31B}" type="presParOf" srcId="{D66FD6FD-2AD5-431E-9509-FA6E57C9109B}" destId="{075B870D-88FD-471E-BE35-7CAB43E591E4}" srcOrd="5" destOrd="0" presId="urn:microsoft.com/office/officeart/2018/2/layout/IconVerticalSolidList"/>
    <dgm:cxn modelId="{FCECDA2D-0589-40D1-BD9E-C37AF5CBE884}" type="presParOf" srcId="{D66FD6FD-2AD5-431E-9509-FA6E57C9109B}" destId="{EB5A37C1-E237-4812-8FA7-155E454B2682}" srcOrd="6" destOrd="0" presId="urn:microsoft.com/office/officeart/2018/2/layout/IconVerticalSolidList"/>
    <dgm:cxn modelId="{A5B2FC1A-09A6-4AD4-A3C0-C316E5D85865}" type="presParOf" srcId="{EB5A37C1-E237-4812-8FA7-155E454B2682}" destId="{034038C7-55BE-4433-B506-A4AB3549DFE0}" srcOrd="0" destOrd="0" presId="urn:microsoft.com/office/officeart/2018/2/layout/IconVerticalSolidList"/>
    <dgm:cxn modelId="{828C5ED0-C46C-4501-98F4-3129EB91F241}" type="presParOf" srcId="{EB5A37C1-E237-4812-8FA7-155E454B2682}" destId="{AB8587D5-7E84-475B-B964-0E19EA0E9DAC}" srcOrd="1" destOrd="0" presId="urn:microsoft.com/office/officeart/2018/2/layout/IconVerticalSolidList"/>
    <dgm:cxn modelId="{96DAE1CE-4CF4-453B-BD69-2F5C9E4560A3}" type="presParOf" srcId="{EB5A37C1-E237-4812-8FA7-155E454B2682}" destId="{8A8F8E8B-13F1-4C79-B7B1-68DCD08A8B3C}" srcOrd="2" destOrd="0" presId="urn:microsoft.com/office/officeart/2018/2/layout/IconVerticalSolidList"/>
    <dgm:cxn modelId="{E52C3B9F-0829-4B10-8D83-BAD3511496F9}" type="presParOf" srcId="{EB5A37C1-E237-4812-8FA7-155E454B2682}" destId="{5EE63B71-9D68-4673-8F2A-D4F68DAAEA4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98DE755-BA12-4CC5-9E7A-F118934B065A}" type="doc">
      <dgm:prSet loTypeId="urn:microsoft.com/office/officeart/2018/2/layout/IconVerticalSolidList" loCatId="icon" qsTypeId="urn:microsoft.com/office/officeart/2005/8/quickstyle/simple1" qsCatId="simple" csTypeId="urn:microsoft.com/office/officeart/2018/5/colors/Iconchunking_neutralbg_accent2_2" csCatId="accent2" phldr="1"/>
      <dgm:spPr/>
      <dgm:t>
        <a:bodyPr/>
        <a:lstStyle/>
        <a:p>
          <a:endParaRPr lang="en-US"/>
        </a:p>
      </dgm:t>
    </dgm:pt>
    <dgm:pt modelId="{CDD1031D-C6C2-4359-81E0-B7B82892498D}">
      <dgm:prSet/>
      <dgm:spPr/>
      <dgm:t>
        <a:bodyPr/>
        <a:lstStyle/>
        <a:p>
          <a:r>
            <a:rPr lang="en-US" dirty="0"/>
            <a:t>If After a complete and thorough investigation, the Commission finds </a:t>
          </a:r>
          <a:r>
            <a:rPr lang="en-US" b="1" i="1" dirty="0"/>
            <a:t>PROBABLE CAUSE</a:t>
          </a:r>
          <a:r>
            <a:rPr lang="en-US" b="0" i="0" dirty="0"/>
            <a:t>, the case is submitted to the Commissioners for review.</a:t>
          </a:r>
          <a:endParaRPr lang="en-US" dirty="0"/>
        </a:p>
      </dgm:t>
    </dgm:pt>
    <dgm:pt modelId="{B0D04D1E-49EE-4823-BA5D-8426AAAFC790}" type="parTrans" cxnId="{9C80A1EC-88D6-4DFA-BA2A-912D02FF6770}">
      <dgm:prSet/>
      <dgm:spPr/>
      <dgm:t>
        <a:bodyPr/>
        <a:lstStyle/>
        <a:p>
          <a:endParaRPr lang="en-US"/>
        </a:p>
      </dgm:t>
    </dgm:pt>
    <dgm:pt modelId="{C41C495A-A31D-410C-9F20-ADDD5C61964B}" type="sibTrans" cxnId="{9C80A1EC-88D6-4DFA-BA2A-912D02FF6770}">
      <dgm:prSet/>
      <dgm:spPr/>
      <dgm:t>
        <a:bodyPr/>
        <a:lstStyle/>
        <a:p>
          <a:endParaRPr lang="en-US"/>
        </a:p>
      </dgm:t>
    </dgm:pt>
    <dgm:pt modelId="{1F1436CA-49CB-4554-9A17-A1D1C2FB8476}">
      <dgm:prSet/>
      <dgm:spPr/>
      <dgm:t>
        <a:bodyPr/>
        <a:lstStyle/>
        <a:p>
          <a:r>
            <a:rPr lang="en-US" dirty="0"/>
            <a:t>The case then goes to the County Attorney’s Office to conduct a hearing by an Acting Law judge.</a:t>
          </a:r>
        </a:p>
      </dgm:t>
    </dgm:pt>
    <dgm:pt modelId="{DE8C0C19-1A8E-4380-BE36-4DB53D839AC8}" type="parTrans" cxnId="{7B05AEB4-00B1-46E0-A33A-A16E3EEAFA7A}">
      <dgm:prSet/>
      <dgm:spPr/>
      <dgm:t>
        <a:bodyPr/>
        <a:lstStyle/>
        <a:p>
          <a:endParaRPr lang="en-US"/>
        </a:p>
      </dgm:t>
    </dgm:pt>
    <dgm:pt modelId="{D93E4BF7-0BA3-44BC-8445-0358B5793168}" type="sibTrans" cxnId="{7B05AEB4-00B1-46E0-A33A-A16E3EEAFA7A}">
      <dgm:prSet/>
      <dgm:spPr/>
      <dgm:t>
        <a:bodyPr/>
        <a:lstStyle/>
        <a:p>
          <a:endParaRPr lang="en-US"/>
        </a:p>
      </dgm:t>
    </dgm:pt>
    <dgm:pt modelId="{0B581B55-554B-4461-B24D-4B72046D549A}">
      <dgm:prSet/>
      <dgm:spPr/>
      <dgm:t>
        <a:bodyPr/>
        <a:lstStyle/>
        <a:p>
          <a:r>
            <a:rPr lang="en-US" dirty="0"/>
            <a:t>All determinations are mailed to the parties with an Affidavit of Service.</a:t>
          </a:r>
        </a:p>
      </dgm:t>
    </dgm:pt>
    <dgm:pt modelId="{7A88C85B-AA6E-4D82-9E48-3A47BF1D8604}" type="parTrans" cxnId="{0BE0351E-9924-417D-AC33-7E577208EB3A}">
      <dgm:prSet/>
      <dgm:spPr/>
      <dgm:t>
        <a:bodyPr/>
        <a:lstStyle/>
        <a:p>
          <a:endParaRPr lang="en-US"/>
        </a:p>
      </dgm:t>
    </dgm:pt>
    <dgm:pt modelId="{9505A51B-17B8-4CF6-B0E0-CD9F203A4D20}" type="sibTrans" cxnId="{0BE0351E-9924-417D-AC33-7E577208EB3A}">
      <dgm:prSet/>
      <dgm:spPr/>
      <dgm:t>
        <a:bodyPr/>
        <a:lstStyle/>
        <a:p>
          <a:endParaRPr lang="en-US"/>
        </a:p>
      </dgm:t>
    </dgm:pt>
    <dgm:pt modelId="{A00FC489-41FB-48E8-895D-14A56A0C28F2}" type="pres">
      <dgm:prSet presAssocID="{498DE755-BA12-4CC5-9E7A-F118934B065A}" presName="root" presStyleCnt="0">
        <dgm:presLayoutVars>
          <dgm:dir/>
          <dgm:resizeHandles val="exact"/>
        </dgm:presLayoutVars>
      </dgm:prSet>
      <dgm:spPr/>
    </dgm:pt>
    <dgm:pt modelId="{75B7C9C4-07F3-49B7-883E-1A80C7296782}" type="pres">
      <dgm:prSet presAssocID="{CDD1031D-C6C2-4359-81E0-B7B82892498D}" presName="compNode" presStyleCnt="0"/>
      <dgm:spPr/>
    </dgm:pt>
    <dgm:pt modelId="{89970778-EB41-4BAE-A011-0125384903EE}" type="pres">
      <dgm:prSet presAssocID="{CDD1031D-C6C2-4359-81E0-B7B82892498D}" presName="bgRect" presStyleLbl="bgShp" presStyleIdx="0" presStyleCnt="3"/>
      <dgm:spPr/>
    </dgm:pt>
    <dgm:pt modelId="{E4EAEA92-D99A-4932-A88F-A98222A9CE96}" type="pres">
      <dgm:prSet presAssocID="{CDD1031D-C6C2-4359-81E0-B7B82892498D}" presName="iconRect" presStyleLbl="node1" presStyleIdx="0" presStyleCnt="3"/>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B36FB35F-55EC-4BE9-800E-2FDC91EC1079}" type="pres">
      <dgm:prSet presAssocID="{CDD1031D-C6C2-4359-81E0-B7B82892498D}" presName="spaceRect" presStyleCnt="0"/>
      <dgm:spPr/>
    </dgm:pt>
    <dgm:pt modelId="{DA554343-2DE6-4132-807F-9E8CF8361364}" type="pres">
      <dgm:prSet presAssocID="{CDD1031D-C6C2-4359-81E0-B7B82892498D}" presName="parTx" presStyleLbl="revTx" presStyleIdx="0" presStyleCnt="3">
        <dgm:presLayoutVars>
          <dgm:chMax val="0"/>
          <dgm:chPref val="0"/>
        </dgm:presLayoutVars>
      </dgm:prSet>
      <dgm:spPr/>
    </dgm:pt>
    <dgm:pt modelId="{B5C469EF-B199-4F98-A6C0-EEA2D7BA6E79}" type="pres">
      <dgm:prSet presAssocID="{C41C495A-A31D-410C-9F20-ADDD5C61964B}" presName="sibTrans" presStyleCnt="0"/>
      <dgm:spPr/>
    </dgm:pt>
    <dgm:pt modelId="{5F356478-C423-498F-8432-3A4A4BCB2C13}" type="pres">
      <dgm:prSet presAssocID="{1F1436CA-49CB-4554-9A17-A1D1C2FB8476}" presName="compNode" presStyleCnt="0"/>
      <dgm:spPr/>
    </dgm:pt>
    <dgm:pt modelId="{E09F5ED5-EB30-4244-8326-DCB25B82AF83}" type="pres">
      <dgm:prSet presAssocID="{1F1436CA-49CB-4554-9A17-A1D1C2FB8476}" presName="bgRect" presStyleLbl="bgShp" presStyleIdx="1" presStyleCnt="3"/>
      <dgm:spPr/>
    </dgm:pt>
    <dgm:pt modelId="{4F878C40-9DA2-4053-ADCD-B002E8FA9EF8}" type="pres">
      <dgm:prSet presAssocID="{1F1436CA-49CB-4554-9A17-A1D1C2FB847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avel"/>
        </a:ext>
      </dgm:extLst>
    </dgm:pt>
    <dgm:pt modelId="{AA1F6DFA-A57A-4406-A13C-EAFD24609BAB}" type="pres">
      <dgm:prSet presAssocID="{1F1436CA-49CB-4554-9A17-A1D1C2FB8476}" presName="spaceRect" presStyleCnt="0"/>
      <dgm:spPr/>
    </dgm:pt>
    <dgm:pt modelId="{5DB5CBBC-9ECF-461E-98A6-348CA7ED5CD2}" type="pres">
      <dgm:prSet presAssocID="{1F1436CA-49CB-4554-9A17-A1D1C2FB8476}" presName="parTx" presStyleLbl="revTx" presStyleIdx="1" presStyleCnt="3">
        <dgm:presLayoutVars>
          <dgm:chMax val="0"/>
          <dgm:chPref val="0"/>
        </dgm:presLayoutVars>
      </dgm:prSet>
      <dgm:spPr/>
    </dgm:pt>
    <dgm:pt modelId="{89C7EE59-703B-47E5-BAE3-AE1FA4DE634A}" type="pres">
      <dgm:prSet presAssocID="{D93E4BF7-0BA3-44BC-8445-0358B5793168}" presName="sibTrans" presStyleCnt="0"/>
      <dgm:spPr/>
    </dgm:pt>
    <dgm:pt modelId="{13334C61-CB02-456C-A78A-CE5B227E2DCB}" type="pres">
      <dgm:prSet presAssocID="{0B581B55-554B-4461-B24D-4B72046D549A}" presName="compNode" presStyleCnt="0"/>
      <dgm:spPr/>
    </dgm:pt>
    <dgm:pt modelId="{4C408E89-B1E4-4DBF-BB2A-B3C0243B8F59}" type="pres">
      <dgm:prSet presAssocID="{0B581B55-554B-4461-B24D-4B72046D549A}" presName="bgRect" presStyleLbl="bgShp" presStyleIdx="2" presStyleCnt="3"/>
      <dgm:spPr/>
    </dgm:pt>
    <dgm:pt modelId="{38F3042C-8555-4D22-AB40-96610A8CE55E}" type="pres">
      <dgm:prSet presAssocID="{0B581B55-554B-4461-B24D-4B72046D549A}" presName="iconRect" presStyleLbl="node1" presStyleIdx="2" presStyleCnt="3"/>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pen envelope"/>
        </a:ext>
      </dgm:extLst>
    </dgm:pt>
    <dgm:pt modelId="{7CC8E106-8C60-4A6C-A932-88E80D40068E}" type="pres">
      <dgm:prSet presAssocID="{0B581B55-554B-4461-B24D-4B72046D549A}" presName="spaceRect" presStyleCnt="0"/>
      <dgm:spPr/>
    </dgm:pt>
    <dgm:pt modelId="{9396F1E0-DC80-45F6-8548-BE206AFF2CFD}" type="pres">
      <dgm:prSet presAssocID="{0B581B55-554B-4461-B24D-4B72046D549A}" presName="parTx" presStyleLbl="revTx" presStyleIdx="2" presStyleCnt="3">
        <dgm:presLayoutVars>
          <dgm:chMax val="0"/>
          <dgm:chPref val="0"/>
        </dgm:presLayoutVars>
      </dgm:prSet>
      <dgm:spPr/>
    </dgm:pt>
  </dgm:ptLst>
  <dgm:cxnLst>
    <dgm:cxn modelId="{E8243409-852B-4CC6-98F0-D8A08DE2114F}" type="presOf" srcId="{498DE755-BA12-4CC5-9E7A-F118934B065A}" destId="{A00FC489-41FB-48E8-895D-14A56A0C28F2}" srcOrd="0" destOrd="0" presId="urn:microsoft.com/office/officeart/2018/2/layout/IconVerticalSolidList"/>
    <dgm:cxn modelId="{0BE0351E-9924-417D-AC33-7E577208EB3A}" srcId="{498DE755-BA12-4CC5-9E7A-F118934B065A}" destId="{0B581B55-554B-4461-B24D-4B72046D549A}" srcOrd="2" destOrd="0" parTransId="{7A88C85B-AA6E-4D82-9E48-3A47BF1D8604}" sibTransId="{9505A51B-17B8-4CF6-B0E0-CD9F203A4D20}"/>
    <dgm:cxn modelId="{C366333B-6EB3-4D7D-BAA3-11C788A0A031}" type="presOf" srcId="{0B581B55-554B-4461-B24D-4B72046D549A}" destId="{9396F1E0-DC80-45F6-8548-BE206AFF2CFD}" srcOrd="0" destOrd="0" presId="urn:microsoft.com/office/officeart/2018/2/layout/IconVerticalSolidList"/>
    <dgm:cxn modelId="{FA2E8F93-C088-4270-AFE3-D98DB41EAF4D}" type="presOf" srcId="{1F1436CA-49CB-4554-9A17-A1D1C2FB8476}" destId="{5DB5CBBC-9ECF-461E-98A6-348CA7ED5CD2}" srcOrd="0" destOrd="0" presId="urn:microsoft.com/office/officeart/2018/2/layout/IconVerticalSolidList"/>
    <dgm:cxn modelId="{B0978C9D-AF89-4CD8-AF5E-E635651624E4}" type="presOf" srcId="{CDD1031D-C6C2-4359-81E0-B7B82892498D}" destId="{DA554343-2DE6-4132-807F-9E8CF8361364}" srcOrd="0" destOrd="0" presId="urn:microsoft.com/office/officeart/2018/2/layout/IconVerticalSolidList"/>
    <dgm:cxn modelId="{7B05AEB4-00B1-46E0-A33A-A16E3EEAFA7A}" srcId="{498DE755-BA12-4CC5-9E7A-F118934B065A}" destId="{1F1436CA-49CB-4554-9A17-A1D1C2FB8476}" srcOrd="1" destOrd="0" parTransId="{DE8C0C19-1A8E-4380-BE36-4DB53D839AC8}" sibTransId="{D93E4BF7-0BA3-44BC-8445-0358B5793168}"/>
    <dgm:cxn modelId="{9C80A1EC-88D6-4DFA-BA2A-912D02FF6770}" srcId="{498DE755-BA12-4CC5-9E7A-F118934B065A}" destId="{CDD1031D-C6C2-4359-81E0-B7B82892498D}" srcOrd="0" destOrd="0" parTransId="{B0D04D1E-49EE-4823-BA5D-8426AAAFC790}" sibTransId="{C41C495A-A31D-410C-9F20-ADDD5C61964B}"/>
    <dgm:cxn modelId="{A07A5A2E-73CD-4EC2-AC02-CD2FC622EEAD}" type="presParOf" srcId="{A00FC489-41FB-48E8-895D-14A56A0C28F2}" destId="{75B7C9C4-07F3-49B7-883E-1A80C7296782}" srcOrd="0" destOrd="0" presId="urn:microsoft.com/office/officeart/2018/2/layout/IconVerticalSolidList"/>
    <dgm:cxn modelId="{8713008A-EE4D-47DB-A9EE-52A5DC93B8C3}" type="presParOf" srcId="{75B7C9C4-07F3-49B7-883E-1A80C7296782}" destId="{89970778-EB41-4BAE-A011-0125384903EE}" srcOrd="0" destOrd="0" presId="urn:microsoft.com/office/officeart/2018/2/layout/IconVerticalSolidList"/>
    <dgm:cxn modelId="{61DDC168-4AED-4634-8119-C974BFE26052}" type="presParOf" srcId="{75B7C9C4-07F3-49B7-883E-1A80C7296782}" destId="{E4EAEA92-D99A-4932-A88F-A98222A9CE96}" srcOrd="1" destOrd="0" presId="urn:microsoft.com/office/officeart/2018/2/layout/IconVerticalSolidList"/>
    <dgm:cxn modelId="{68435D98-6C4F-4E8A-B7FF-F272108161C1}" type="presParOf" srcId="{75B7C9C4-07F3-49B7-883E-1A80C7296782}" destId="{B36FB35F-55EC-4BE9-800E-2FDC91EC1079}" srcOrd="2" destOrd="0" presId="urn:microsoft.com/office/officeart/2018/2/layout/IconVerticalSolidList"/>
    <dgm:cxn modelId="{1753CD6D-A149-4BED-9ED8-C2EC2B7E5D54}" type="presParOf" srcId="{75B7C9C4-07F3-49B7-883E-1A80C7296782}" destId="{DA554343-2DE6-4132-807F-9E8CF8361364}" srcOrd="3" destOrd="0" presId="urn:microsoft.com/office/officeart/2018/2/layout/IconVerticalSolidList"/>
    <dgm:cxn modelId="{1D13CF18-C06C-4DD4-8A9F-BFF0113D71AF}" type="presParOf" srcId="{A00FC489-41FB-48E8-895D-14A56A0C28F2}" destId="{B5C469EF-B199-4F98-A6C0-EEA2D7BA6E79}" srcOrd="1" destOrd="0" presId="urn:microsoft.com/office/officeart/2018/2/layout/IconVerticalSolidList"/>
    <dgm:cxn modelId="{F857689C-907F-4CEA-A037-ECA1544A5CA8}" type="presParOf" srcId="{A00FC489-41FB-48E8-895D-14A56A0C28F2}" destId="{5F356478-C423-498F-8432-3A4A4BCB2C13}" srcOrd="2" destOrd="0" presId="urn:microsoft.com/office/officeart/2018/2/layout/IconVerticalSolidList"/>
    <dgm:cxn modelId="{1BF2D83E-73A4-4A19-B4F0-A99E33D92720}" type="presParOf" srcId="{5F356478-C423-498F-8432-3A4A4BCB2C13}" destId="{E09F5ED5-EB30-4244-8326-DCB25B82AF83}" srcOrd="0" destOrd="0" presId="urn:microsoft.com/office/officeart/2018/2/layout/IconVerticalSolidList"/>
    <dgm:cxn modelId="{EA75F174-7F94-4CE7-B7A2-4B6911894325}" type="presParOf" srcId="{5F356478-C423-498F-8432-3A4A4BCB2C13}" destId="{4F878C40-9DA2-4053-ADCD-B002E8FA9EF8}" srcOrd="1" destOrd="0" presId="urn:microsoft.com/office/officeart/2018/2/layout/IconVerticalSolidList"/>
    <dgm:cxn modelId="{FDBC1C1D-BF53-4E43-81A7-E4072392F549}" type="presParOf" srcId="{5F356478-C423-498F-8432-3A4A4BCB2C13}" destId="{AA1F6DFA-A57A-4406-A13C-EAFD24609BAB}" srcOrd="2" destOrd="0" presId="urn:microsoft.com/office/officeart/2018/2/layout/IconVerticalSolidList"/>
    <dgm:cxn modelId="{9E8E7608-0BCC-4C3F-B150-3F7F7FC18CB3}" type="presParOf" srcId="{5F356478-C423-498F-8432-3A4A4BCB2C13}" destId="{5DB5CBBC-9ECF-461E-98A6-348CA7ED5CD2}" srcOrd="3" destOrd="0" presId="urn:microsoft.com/office/officeart/2018/2/layout/IconVerticalSolidList"/>
    <dgm:cxn modelId="{413EBB72-D9DF-4829-8F1A-7D138E0FF482}" type="presParOf" srcId="{A00FC489-41FB-48E8-895D-14A56A0C28F2}" destId="{89C7EE59-703B-47E5-BAE3-AE1FA4DE634A}" srcOrd="3" destOrd="0" presId="urn:microsoft.com/office/officeart/2018/2/layout/IconVerticalSolidList"/>
    <dgm:cxn modelId="{1B3AD5B2-5892-4F79-98D7-881DB62E9E95}" type="presParOf" srcId="{A00FC489-41FB-48E8-895D-14A56A0C28F2}" destId="{13334C61-CB02-456C-A78A-CE5B227E2DCB}" srcOrd="4" destOrd="0" presId="urn:microsoft.com/office/officeart/2018/2/layout/IconVerticalSolidList"/>
    <dgm:cxn modelId="{0C07E861-2ACB-492A-B9BD-05C27DBCB055}" type="presParOf" srcId="{13334C61-CB02-456C-A78A-CE5B227E2DCB}" destId="{4C408E89-B1E4-4DBF-BB2A-B3C0243B8F59}" srcOrd="0" destOrd="0" presId="urn:microsoft.com/office/officeart/2018/2/layout/IconVerticalSolidList"/>
    <dgm:cxn modelId="{0511E7B0-A12B-4114-BD75-F4AE9F92ADF5}" type="presParOf" srcId="{13334C61-CB02-456C-A78A-CE5B227E2DCB}" destId="{38F3042C-8555-4D22-AB40-96610A8CE55E}" srcOrd="1" destOrd="0" presId="urn:microsoft.com/office/officeart/2018/2/layout/IconVerticalSolidList"/>
    <dgm:cxn modelId="{86BBA167-6640-4CBA-8121-7926AE9B81C2}" type="presParOf" srcId="{13334C61-CB02-456C-A78A-CE5B227E2DCB}" destId="{7CC8E106-8C60-4A6C-A932-88E80D40068E}" srcOrd="2" destOrd="0" presId="urn:microsoft.com/office/officeart/2018/2/layout/IconVerticalSolidList"/>
    <dgm:cxn modelId="{15DD2DBE-AF54-4799-A16B-345321A67753}" type="presParOf" srcId="{13334C61-CB02-456C-A78A-CE5B227E2DCB}" destId="{9396F1E0-DC80-45F6-8548-BE206AFF2CF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907987-CCBD-44AE-A98E-068246DE79BC}">
      <dsp:nvSpPr>
        <dsp:cNvPr id="0" name=""/>
        <dsp:cNvSpPr/>
      </dsp:nvSpPr>
      <dsp:spPr>
        <a:xfrm>
          <a:off x="4713943" y="2130552"/>
          <a:ext cx="1053513" cy="91440"/>
        </a:xfrm>
        <a:custGeom>
          <a:avLst/>
          <a:gdLst/>
          <a:ahLst/>
          <a:cxnLst/>
          <a:rect l="0" t="0" r="0" b="0"/>
          <a:pathLst>
            <a:path>
              <a:moveTo>
                <a:pt x="0" y="45720"/>
              </a:moveTo>
              <a:lnTo>
                <a:pt x="1053513" y="45720"/>
              </a:lnTo>
            </a:path>
          </a:pathLst>
        </a:custGeom>
        <a:noFill/>
        <a:ln w="12700" cap="flat" cmpd="sng" algn="ctr">
          <a:solidFill>
            <a:schemeClr val="accent1">
              <a:shade val="90000"/>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5213597" y="2170851"/>
        <a:ext cx="54205" cy="10841"/>
      </dsp:txXfrm>
    </dsp:sp>
    <dsp:sp modelId="{275D7208-B915-4702-A35B-641375CA90B1}">
      <dsp:nvSpPr>
        <dsp:cNvPr id="0" name=""/>
        <dsp:cNvSpPr/>
      </dsp:nvSpPr>
      <dsp:spPr>
        <a:xfrm>
          <a:off x="2207" y="762211"/>
          <a:ext cx="4713535" cy="2828121"/>
        </a:xfrm>
        <a:prstGeom prst="rect">
          <a:avLst/>
        </a:prstGeom>
        <a:solidFill>
          <a:srgbClr val="213A71"/>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967" tIns="242441" rIns="230967" bIns="242441" numCol="1" spcCol="1270" anchor="ctr" anchorCtr="0">
          <a:noAutofit/>
        </a:bodyPr>
        <a:lstStyle/>
        <a:p>
          <a:pPr marL="0" lvl="0" indent="0" algn="ctr" defTabSz="1466850">
            <a:lnSpc>
              <a:spcPct val="90000"/>
            </a:lnSpc>
            <a:spcBef>
              <a:spcPct val="0"/>
            </a:spcBef>
            <a:spcAft>
              <a:spcPct val="35000"/>
            </a:spcAft>
            <a:buNone/>
          </a:pPr>
          <a:r>
            <a:rPr lang="en-US" sz="3300" kern="1200" dirty="0"/>
            <a:t>We send complainant a Mail-Out letter confirming the formal complaint has been filed.</a:t>
          </a:r>
        </a:p>
      </dsp:txBody>
      <dsp:txXfrm>
        <a:off x="2207" y="762211"/>
        <a:ext cx="4713535" cy="2828121"/>
      </dsp:txXfrm>
    </dsp:sp>
    <dsp:sp modelId="{90966738-8724-4EE9-838C-F5A150845617}">
      <dsp:nvSpPr>
        <dsp:cNvPr id="0" name=""/>
        <dsp:cNvSpPr/>
      </dsp:nvSpPr>
      <dsp:spPr>
        <a:xfrm>
          <a:off x="5799856" y="762211"/>
          <a:ext cx="4713535" cy="2828121"/>
        </a:xfrm>
        <a:prstGeom prst="rect">
          <a:avLst/>
        </a:prstGeom>
        <a:solidFill>
          <a:schemeClr val="accent1">
            <a:shade val="50000"/>
            <a:hueOff val="589649"/>
            <a:satOff val="-61978"/>
            <a:lumOff val="5348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967" tIns="242441" rIns="230967" bIns="242441" numCol="1" spcCol="1270" anchor="ctr" anchorCtr="0">
          <a:noAutofit/>
        </a:bodyPr>
        <a:lstStyle/>
        <a:p>
          <a:pPr marL="0" lvl="0" indent="0" algn="ctr" defTabSz="1466850">
            <a:lnSpc>
              <a:spcPct val="90000"/>
            </a:lnSpc>
            <a:spcBef>
              <a:spcPct val="0"/>
            </a:spcBef>
            <a:spcAft>
              <a:spcPct val="35000"/>
            </a:spcAft>
            <a:buNone/>
          </a:pPr>
          <a:r>
            <a:rPr lang="en-US" sz="3300" kern="1200" dirty="0"/>
            <a:t>Complainant is also sent a copy of the formal complaint.</a:t>
          </a:r>
        </a:p>
      </dsp:txBody>
      <dsp:txXfrm>
        <a:off x="5799856" y="762211"/>
        <a:ext cx="4713535" cy="28281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6D637C-4413-49CB-A4C6-173D5894437F}">
      <dsp:nvSpPr>
        <dsp:cNvPr id="0" name=""/>
        <dsp:cNvSpPr/>
      </dsp:nvSpPr>
      <dsp:spPr>
        <a:xfrm>
          <a:off x="1093776" y="557215"/>
          <a:ext cx="1092257" cy="109225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05B029-CB50-4B5F-9AEA-DC78237CF839}">
      <dsp:nvSpPr>
        <dsp:cNvPr id="0" name=""/>
        <dsp:cNvSpPr/>
      </dsp:nvSpPr>
      <dsp:spPr>
        <a:xfrm>
          <a:off x="426285" y="2136221"/>
          <a:ext cx="2427239" cy="16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Respondent is sent a cover letter informing them that a Fair Housing complaint has been filed against them. In this packet, we send them a Request of Information form, Respondent contact sheet, and a copy of the complaint.</a:t>
          </a:r>
        </a:p>
      </dsp:txBody>
      <dsp:txXfrm>
        <a:off x="426285" y="2136221"/>
        <a:ext cx="2427239" cy="1665000"/>
      </dsp:txXfrm>
    </dsp:sp>
    <dsp:sp modelId="{66C7A7D1-AA41-4C40-B4C1-E0047FAA311B}">
      <dsp:nvSpPr>
        <dsp:cNvPr id="0" name=""/>
        <dsp:cNvSpPr/>
      </dsp:nvSpPr>
      <dsp:spPr>
        <a:xfrm>
          <a:off x="3945782" y="557215"/>
          <a:ext cx="1092257" cy="1092257"/>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911D76-5566-467B-AA17-CD2802462EC1}">
      <dsp:nvSpPr>
        <dsp:cNvPr id="0" name=""/>
        <dsp:cNvSpPr/>
      </dsp:nvSpPr>
      <dsp:spPr>
        <a:xfrm>
          <a:off x="3278291" y="2136221"/>
          <a:ext cx="2427239" cy="16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We request a response within 15 days. This goes out via Certified mail</a:t>
          </a:r>
          <a:r>
            <a:rPr lang="en-US" sz="1200" kern="1200" dirty="0">
              <a:latin typeface="Times New Roman" panose="02020603050405020304" pitchFamily="18" charset="0"/>
              <a:cs typeface="Times New Roman" panose="02020603050405020304" pitchFamily="18" charset="0"/>
            </a:rPr>
            <a:t>.</a:t>
          </a:r>
        </a:p>
      </dsp:txBody>
      <dsp:txXfrm>
        <a:off x="3278291" y="2136221"/>
        <a:ext cx="2427239" cy="1665000"/>
      </dsp:txXfrm>
    </dsp:sp>
    <dsp:sp modelId="{9B035839-EE8D-4C48-942B-917C2EFFFAD9}">
      <dsp:nvSpPr>
        <dsp:cNvPr id="0" name=""/>
        <dsp:cNvSpPr/>
      </dsp:nvSpPr>
      <dsp:spPr>
        <a:xfrm>
          <a:off x="6797788" y="557215"/>
          <a:ext cx="1092257" cy="109225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2E5E6A-7C0B-444A-B695-23740615E0B3}">
      <dsp:nvSpPr>
        <dsp:cNvPr id="0" name=""/>
        <dsp:cNvSpPr/>
      </dsp:nvSpPr>
      <dsp:spPr>
        <a:xfrm>
          <a:off x="6130297" y="2136221"/>
          <a:ext cx="2427239" cy="16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Normally, respondent or respondent's attorney will reach out to us requesting an extension of time to submit a response to the allegations. Up to 30 days are granted. If a response is not received within the 30 days, all allegations are deemed admitted</a:t>
          </a:r>
          <a:r>
            <a:rPr lang="en-US" sz="1100" kern="1200" dirty="0"/>
            <a:t>.</a:t>
          </a:r>
        </a:p>
      </dsp:txBody>
      <dsp:txXfrm>
        <a:off x="6130297" y="2136221"/>
        <a:ext cx="2427239" cy="1665000"/>
      </dsp:txXfrm>
    </dsp:sp>
    <dsp:sp modelId="{2C88D792-35EE-4227-B179-A0933F2E62B2}">
      <dsp:nvSpPr>
        <dsp:cNvPr id="0" name=""/>
        <dsp:cNvSpPr/>
      </dsp:nvSpPr>
      <dsp:spPr>
        <a:xfrm>
          <a:off x="9649794" y="557215"/>
          <a:ext cx="1092257" cy="109225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8D61E4-9F26-4A6A-B9E1-0ED9D1799956}">
      <dsp:nvSpPr>
        <dsp:cNvPr id="0" name=""/>
        <dsp:cNvSpPr/>
      </dsp:nvSpPr>
      <dsp:spPr>
        <a:xfrm>
          <a:off x="8982304" y="2136221"/>
          <a:ext cx="2427239" cy="166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If respondent fails to respond to the complaint, by day 45 we will mail out a Failure to Respond letter. This will go out via regular and Certified Mail. Copies of the complaint go out along with original packet that was sent out previously.</a:t>
          </a:r>
        </a:p>
      </dsp:txBody>
      <dsp:txXfrm>
        <a:off x="8982304" y="2136221"/>
        <a:ext cx="2427239" cy="1665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A639CA-CDF6-4A67-A9A6-0C3B68C40215}">
      <dsp:nvSpPr>
        <dsp:cNvPr id="0" name=""/>
        <dsp:cNvSpPr/>
      </dsp:nvSpPr>
      <dsp:spPr>
        <a:xfrm>
          <a:off x="0" y="0"/>
          <a:ext cx="10515600" cy="886707"/>
        </a:xfrm>
        <a:prstGeom prst="roundRect">
          <a:avLst>
            <a:gd name="adj" fmla="val 10000"/>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33E334BF-F572-49B2-9AA0-27142CF4375A}">
      <dsp:nvSpPr>
        <dsp:cNvPr id="0" name=""/>
        <dsp:cNvSpPr/>
      </dsp:nvSpPr>
      <dsp:spPr>
        <a:xfrm>
          <a:off x="268228" y="203438"/>
          <a:ext cx="488165" cy="487689"/>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B3C40CF-4836-4DE6-B0E3-6ED50460176C}">
      <dsp:nvSpPr>
        <dsp:cNvPr id="0" name=""/>
        <dsp:cNvSpPr/>
      </dsp:nvSpPr>
      <dsp:spPr>
        <a:xfrm>
          <a:off x="1024623" y="3928"/>
          <a:ext cx="9475196" cy="9144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776" tIns="96776" rIns="96776" bIns="96776" numCol="1" spcCol="1270" anchor="ctr" anchorCtr="0">
          <a:noAutofit/>
        </a:bodyPr>
        <a:lstStyle/>
        <a:p>
          <a:pPr marL="0" lvl="0" indent="0" algn="l" defTabSz="622300">
            <a:lnSpc>
              <a:spcPct val="100000"/>
            </a:lnSpc>
            <a:spcBef>
              <a:spcPct val="0"/>
            </a:spcBef>
            <a:spcAft>
              <a:spcPct val="35000"/>
            </a:spcAft>
            <a:buNone/>
          </a:pPr>
          <a:r>
            <a:rPr lang="en-US" sz="1400" b="0" kern="1200" dirty="0">
              <a:latin typeface="Calibri" panose="020F0502020204030204" pitchFamily="34" charset="0"/>
              <a:cs typeface="Times New Roman" panose="02020603050405020304" pitchFamily="18" charset="0"/>
            </a:rPr>
            <a:t>A response is received on or around 30 to 45 days after the formal complaint has been filed. Once the Commission receives the response, we mail it out to the complainant requesting a rebuttal. Complainant is given 15 days to submit if they choose to do so.</a:t>
          </a:r>
        </a:p>
      </dsp:txBody>
      <dsp:txXfrm>
        <a:off x="1024623" y="3928"/>
        <a:ext cx="9475196" cy="914416"/>
      </dsp:txXfrm>
    </dsp:sp>
    <dsp:sp modelId="{BD71F529-EFEB-4762-A1D0-A2AE76696FE0}">
      <dsp:nvSpPr>
        <dsp:cNvPr id="0" name=""/>
        <dsp:cNvSpPr/>
      </dsp:nvSpPr>
      <dsp:spPr>
        <a:xfrm>
          <a:off x="0" y="1146949"/>
          <a:ext cx="10515600" cy="886707"/>
        </a:xfrm>
        <a:prstGeom prst="roundRect">
          <a:avLst>
            <a:gd name="adj" fmla="val 10000"/>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273EC7D-E790-41A4-B989-E5BC4D32118B}">
      <dsp:nvSpPr>
        <dsp:cNvPr id="0" name=""/>
        <dsp:cNvSpPr/>
      </dsp:nvSpPr>
      <dsp:spPr>
        <a:xfrm>
          <a:off x="268228" y="1346459"/>
          <a:ext cx="488165" cy="487689"/>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ED9BF38-A6D6-4770-A6BE-ACBAF8B1F90E}">
      <dsp:nvSpPr>
        <dsp:cNvPr id="0" name=""/>
        <dsp:cNvSpPr/>
      </dsp:nvSpPr>
      <dsp:spPr>
        <a:xfrm>
          <a:off x="1024623" y="1146949"/>
          <a:ext cx="9475196" cy="9144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776" tIns="96776" rIns="96776" bIns="96776" numCol="1" spcCol="1270" anchor="ctr" anchorCtr="0">
          <a:noAutofit/>
        </a:bodyPr>
        <a:lstStyle/>
        <a:p>
          <a:pPr marL="0" lvl="0" indent="0" algn="l" defTabSz="622300">
            <a:lnSpc>
              <a:spcPct val="100000"/>
            </a:lnSpc>
            <a:spcBef>
              <a:spcPct val="0"/>
            </a:spcBef>
            <a:spcAft>
              <a:spcPct val="35000"/>
            </a:spcAft>
            <a:buNone/>
          </a:pPr>
          <a:r>
            <a:rPr lang="en-US" sz="1400" kern="1200" dirty="0"/>
            <a:t>We conduct telephone calls and schedule a two-party fact-finding conference. During the conference, we gather documents, information, and interview witnesses.</a:t>
          </a:r>
        </a:p>
      </dsp:txBody>
      <dsp:txXfrm>
        <a:off x="1024623" y="1146949"/>
        <a:ext cx="9475196" cy="914416"/>
      </dsp:txXfrm>
    </dsp:sp>
    <dsp:sp modelId="{9FEA25A4-8A18-464B-9166-8BE8930336CC}">
      <dsp:nvSpPr>
        <dsp:cNvPr id="0" name=""/>
        <dsp:cNvSpPr/>
      </dsp:nvSpPr>
      <dsp:spPr>
        <a:xfrm>
          <a:off x="0" y="2289971"/>
          <a:ext cx="10515600" cy="886707"/>
        </a:xfrm>
        <a:prstGeom prst="roundRect">
          <a:avLst>
            <a:gd name="adj" fmla="val 10000"/>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637617B-CB00-4DE2-A423-61B4C8D48922}">
      <dsp:nvSpPr>
        <dsp:cNvPr id="0" name=""/>
        <dsp:cNvSpPr/>
      </dsp:nvSpPr>
      <dsp:spPr>
        <a:xfrm>
          <a:off x="268228" y="2489480"/>
          <a:ext cx="488165" cy="487689"/>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E225B0F-2622-4A21-993B-1960292826D5}">
      <dsp:nvSpPr>
        <dsp:cNvPr id="0" name=""/>
        <dsp:cNvSpPr/>
      </dsp:nvSpPr>
      <dsp:spPr>
        <a:xfrm>
          <a:off x="1024623" y="2289971"/>
          <a:ext cx="9475196" cy="9144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776" tIns="96776" rIns="96776" bIns="96776" numCol="1" spcCol="1270" anchor="ctr" anchorCtr="0">
          <a:noAutofit/>
        </a:bodyPr>
        <a:lstStyle/>
        <a:p>
          <a:pPr marL="0" lvl="0" indent="0" algn="l" defTabSz="622300">
            <a:lnSpc>
              <a:spcPct val="100000"/>
            </a:lnSpc>
            <a:spcBef>
              <a:spcPct val="0"/>
            </a:spcBef>
            <a:spcAft>
              <a:spcPct val="35000"/>
            </a:spcAft>
            <a:buNone/>
          </a:pPr>
          <a:r>
            <a:rPr lang="en-US" sz="1400" kern="1200" dirty="0"/>
            <a:t>After the conference, we give all parties 2 weeks to submit closing arguments if they choose to do so.</a:t>
          </a:r>
        </a:p>
      </dsp:txBody>
      <dsp:txXfrm>
        <a:off x="1024623" y="2289971"/>
        <a:ext cx="9475196" cy="914416"/>
      </dsp:txXfrm>
    </dsp:sp>
    <dsp:sp modelId="{E30E4F2B-63D8-468A-8099-180C3A1B1FBA}">
      <dsp:nvSpPr>
        <dsp:cNvPr id="0" name=""/>
        <dsp:cNvSpPr/>
      </dsp:nvSpPr>
      <dsp:spPr>
        <a:xfrm>
          <a:off x="0" y="3347832"/>
          <a:ext cx="10515600" cy="886707"/>
        </a:xfrm>
        <a:prstGeom prst="roundRect">
          <a:avLst>
            <a:gd name="adj" fmla="val 10000"/>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51E65B4-748F-4138-8A42-F815AFE39E9F}">
      <dsp:nvSpPr>
        <dsp:cNvPr id="0" name=""/>
        <dsp:cNvSpPr/>
      </dsp:nvSpPr>
      <dsp:spPr>
        <a:xfrm>
          <a:off x="268491" y="3632501"/>
          <a:ext cx="488165" cy="487689"/>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C456517-F93B-41EC-949C-478806220FAF}">
      <dsp:nvSpPr>
        <dsp:cNvPr id="0" name=""/>
        <dsp:cNvSpPr/>
      </dsp:nvSpPr>
      <dsp:spPr>
        <a:xfrm>
          <a:off x="1025148" y="3432992"/>
          <a:ext cx="9458416" cy="9144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776" tIns="96776" rIns="96776" bIns="96776" numCol="1" spcCol="1270" anchor="ctr" anchorCtr="0">
          <a:noAutofit/>
        </a:bodyPr>
        <a:lstStyle/>
        <a:p>
          <a:pPr marL="0" lvl="0" indent="0" algn="l" defTabSz="622300">
            <a:lnSpc>
              <a:spcPct val="100000"/>
            </a:lnSpc>
            <a:spcBef>
              <a:spcPct val="0"/>
            </a:spcBef>
            <a:spcAft>
              <a:spcPct val="35000"/>
            </a:spcAft>
            <a:buNone/>
          </a:pPr>
          <a:r>
            <a:rPr lang="en-US" sz="1400" kern="1200" dirty="0"/>
            <a:t>While we wait for the closing arguments, we type up a summary of the two-party conference.</a:t>
          </a:r>
        </a:p>
        <a:p>
          <a:pPr marL="0" lvl="0" indent="0" algn="l" defTabSz="622300">
            <a:lnSpc>
              <a:spcPct val="100000"/>
            </a:lnSpc>
            <a:spcBef>
              <a:spcPct val="0"/>
            </a:spcBef>
            <a:spcAft>
              <a:spcPct val="35000"/>
            </a:spcAft>
            <a:buNone/>
          </a:pPr>
          <a:r>
            <a:rPr lang="en-US" sz="1400" kern="1200" dirty="0"/>
            <a:t>After receiving the closing arguments,  we type up a Findings Report and it is submitted along with the summary to the Supervisor.</a:t>
          </a:r>
        </a:p>
      </dsp:txBody>
      <dsp:txXfrm>
        <a:off x="1025148" y="3432992"/>
        <a:ext cx="9458416" cy="9144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9C4F4D-1B15-4BEF-8C79-A94749A8DF34}">
      <dsp:nvSpPr>
        <dsp:cNvPr id="0" name=""/>
        <dsp:cNvSpPr/>
      </dsp:nvSpPr>
      <dsp:spPr>
        <a:xfrm>
          <a:off x="0" y="1806"/>
          <a:ext cx="10515600" cy="9155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DF0865-1CD5-4212-A5AC-1B9961061D3E}">
      <dsp:nvSpPr>
        <dsp:cNvPr id="0" name=""/>
        <dsp:cNvSpPr/>
      </dsp:nvSpPr>
      <dsp:spPr>
        <a:xfrm>
          <a:off x="276958" y="207808"/>
          <a:ext cx="503560" cy="503560"/>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082FF7-A32C-4DA8-950D-9BBDE3EA46E6}">
      <dsp:nvSpPr>
        <dsp:cNvPr id="0" name=""/>
        <dsp:cNvSpPr/>
      </dsp:nvSpPr>
      <dsp:spPr>
        <a:xfrm>
          <a:off x="1057476" y="1806"/>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US" sz="2200" kern="1200" dirty="0"/>
            <a:t>Most times with housing cases, we can conciliate.</a:t>
          </a:r>
        </a:p>
      </dsp:txBody>
      <dsp:txXfrm>
        <a:off x="1057476" y="1806"/>
        <a:ext cx="9458123" cy="915564"/>
      </dsp:txXfrm>
    </dsp:sp>
    <dsp:sp modelId="{FDDE993D-0A3F-4992-B7CD-2BFD5AAA0B7C}">
      <dsp:nvSpPr>
        <dsp:cNvPr id="0" name=""/>
        <dsp:cNvSpPr/>
      </dsp:nvSpPr>
      <dsp:spPr>
        <a:xfrm>
          <a:off x="0" y="1146262"/>
          <a:ext cx="10515600" cy="9155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B0F922-7413-4EB8-BEA8-62E2B8A297EA}">
      <dsp:nvSpPr>
        <dsp:cNvPr id="0" name=""/>
        <dsp:cNvSpPr/>
      </dsp:nvSpPr>
      <dsp:spPr>
        <a:xfrm>
          <a:off x="276958" y="1352264"/>
          <a:ext cx="503560" cy="503560"/>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BB496A-B45A-464E-B97D-24BAA2465433}">
      <dsp:nvSpPr>
        <dsp:cNvPr id="0" name=""/>
        <dsp:cNvSpPr/>
      </dsp:nvSpPr>
      <dsp:spPr>
        <a:xfrm>
          <a:off x="1057476" y="1146262"/>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US" sz="2200" kern="1200" dirty="0"/>
            <a:t>Respondent’s attorney is asked to draft a Stipulation of Settlement.</a:t>
          </a:r>
        </a:p>
      </dsp:txBody>
      <dsp:txXfrm>
        <a:off x="1057476" y="1146262"/>
        <a:ext cx="9458123" cy="915564"/>
      </dsp:txXfrm>
    </dsp:sp>
    <dsp:sp modelId="{D02A1F3B-5EA1-4DEB-8222-5321E7860833}">
      <dsp:nvSpPr>
        <dsp:cNvPr id="0" name=""/>
        <dsp:cNvSpPr/>
      </dsp:nvSpPr>
      <dsp:spPr>
        <a:xfrm>
          <a:off x="0" y="2290717"/>
          <a:ext cx="10515600" cy="9155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6471F7-C63C-4B95-9EC2-3BFE0ADDC383}">
      <dsp:nvSpPr>
        <dsp:cNvPr id="0" name=""/>
        <dsp:cNvSpPr/>
      </dsp:nvSpPr>
      <dsp:spPr>
        <a:xfrm>
          <a:off x="276958" y="2496719"/>
          <a:ext cx="503560" cy="503560"/>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1385F0-0739-4579-B5C4-E977482C6612}">
      <dsp:nvSpPr>
        <dsp:cNvPr id="0" name=""/>
        <dsp:cNvSpPr/>
      </dsp:nvSpPr>
      <dsp:spPr>
        <a:xfrm>
          <a:off x="1057476" y="2290717"/>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US" sz="2200" kern="1200" dirty="0"/>
            <a:t>Complainant has also signed a withdrawal letter.</a:t>
          </a:r>
        </a:p>
      </dsp:txBody>
      <dsp:txXfrm>
        <a:off x="1057476" y="2290717"/>
        <a:ext cx="9458123" cy="915564"/>
      </dsp:txXfrm>
    </dsp:sp>
    <dsp:sp modelId="{034038C7-55BE-4433-B506-A4AB3549DFE0}">
      <dsp:nvSpPr>
        <dsp:cNvPr id="0" name=""/>
        <dsp:cNvSpPr/>
      </dsp:nvSpPr>
      <dsp:spPr>
        <a:xfrm>
          <a:off x="0" y="3435173"/>
          <a:ext cx="10515600" cy="91556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8587D5-7E84-475B-B964-0E19EA0E9DAC}">
      <dsp:nvSpPr>
        <dsp:cNvPr id="0" name=""/>
        <dsp:cNvSpPr/>
      </dsp:nvSpPr>
      <dsp:spPr>
        <a:xfrm>
          <a:off x="276958" y="3641175"/>
          <a:ext cx="503560" cy="503560"/>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E63B71-9D68-4673-8F2A-D4F68DAAEA4F}">
      <dsp:nvSpPr>
        <dsp:cNvPr id="0" name=""/>
        <dsp:cNvSpPr/>
      </dsp:nvSpPr>
      <dsp:spPr>
        <a:xfrm>
          <a:off x="1057476" y="3435173"/>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US" sz="2200" kern="1200" dirty="0"/>
            <a:t>The Commission will keep copies of all documents in file and the case will be closed.</a:t>
          </a:r>
        </a:p>
      </dsp:txBody>
      <dsp:txXfrm>
        <a:off x="1057476" y="3435173"/>
        <a:ext cx="9458123" cy="91556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970778-EB41-4BAE-A011-0125384903EE}">
      <dsp:nvSpPr>
        <dsp:cNvPr id="0" name=""/>
        <dsp:cNvSpPr/>
      </dsp:nvSpPr>
      <dsp:spPr>
        <a:xfrm>
          <a:off x="0" y="53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EAEA92-D99A-4932-A88F-A98222A9CE96}">
      <dsp:nvSpPr>
        <dsp:cNvPr id="0" name=""/>
        <dsp:cNvSpPr/>
      </dsp:nvSpPr>
      <dsp:spPr>
        <a:xfrm>
          <a:off x="375988" y="280191"/>
          <a:ext cx="683614" cy="683614"/>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A554343-2DE6-4132-807F-9E8CF8361364}">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dirty="0"/>
            <a:t>If After a complete and thorough investigation, the Commission finds </a:t>
          </a:r>
          <a:r>
            <a:rPr lang="en-US" sz="2300" b="1" i="1" kern="1200" dirty="0"/>
            <a:t>PROBABLE CAUSE</a:t>
          </a:r>
          <a:r>
            <a:rPr lang="en-US" sz="2300" b="0" i="0" kern="1200" dirty="0"/>
            <a:t>, the case is submitted to the Commissioners for review.</a:t>
          </a:r>
          <a:endParaRPr lang="en-US" sz="2300" kern="1200" dirty="0"/>
        </a:p>
      </dsp:txBody>
      <dsp:txXfrm>
        <a:off x="1435590" y="531"/>
        <a:ext cx="9080009" cy="1242935"/>
      </dsp:txXfrm>
    </dsp:sp>
    <dsp:sp modelId="{E09F5ED5-EB30-4244-8326-DCB25B82AF83}">
      <dsp:nvSpPr>
        <dsp:cNvPr id="0" name=""/>
        <dsp:cNvSpPr/>
      </dsp:nvSpPr>
      <dsp:spPr>
        <a:xfrm>
          <a:off x="0" y="155420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878C40-9DA2-4053-ADCD-B002E8FA9EF8}">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B5CBBC-9ECF-461E-98A6-348CA7ED5CD2}">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dirty="0"/>
            <a:t>The case then goes to the County Attorney’s Office to conduct a hearing by an Acting Law judge.</a:t>
          </a:r>
        </a:p>
      </dsp:txBody>
      <dsp:txXfrm>
        <a:off x="1435590" y="1554201"/>
        <a:ext cx="9080009" cy="1242935"/>
      </dsp:txXfrm>
    </dsp:sp>
    <dsp:sp modelId="{4C408E89-B1E4-4DBF-BB2A-B3C0243B8F59}">
      <dsp:nvSpPr>
        <dsp:cNvPr id="0" name=""/>
        <dsp:cNvSpPr/>
      </dsp:nvSpPr>
      <dsp:spPr>
        <a:xfrm>
          <a:off x="0" y="3107870"/>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F3042C-8555-4D22-AB40-96610A8CE55E}">
      <dsp:nvSpPr>
        <dsp:cNvPr id="0" name=""/>
        <dsp:cNvSpPr/>
      </dsp:nvSpPr>
      <dsp:spPr>
        <a:xfrm>
          <a:off x="375988" y="3387531"/>
          <a:ext cx="683614" cy="683614"/>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396F1E0-DC80-45F6-8548-BE206AFF2CFD}">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US" sz="2300" kern="1200" dirty="0"/>
            <a:t>All determinations are mailed to the parties with an Affidavit of Service.</a:t>
          </a:r>
        </a:p>
      </dsp:txBody>
      <dsp:txXfrm>
        <a:off x="1435590" y="3107870"/>
        <a:ext cx="9080009" cy="1242935"/>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5BD089C-C328-11E7-3030-6B7D5829F1AB}"/>
              </a:ext>
            </a:extLst>
          </p:cNvPr>
          <p:cNvSpPr>
            <a:spLocks noGrp="1"/>
          </p:cNvSpPr>
          <p:nvPr>
            <p:ph type="hdr" sz="quarter"/>
          </p:nvPr>
        </p:nvSpPr>
        <p:spPr>
          <a:xfrm>
            <a:off x="0" y="0"/>
            <a:ext cx="3035088" cy="466116"/>
          </a:xfrm>
          <a:prstGeom prst="rect">
            <a:avLst/>
          </a:prstGeom>
        </p:spPr>
        <p:txBody>
          <a:bodyPr vert="horz" lIns="93104" tIns="46552" rIns="93104" bIns="46552" rtlCol="0"/>
          <a:lstStyle>
            <a:lvl1pPr algn="l">
              <a:defRPr sz="1200"/>
            </a:lvl1pPr>
          </a:lstStyle>
          <a:p>
            <a:endParaRPr lang="en-US" dirty="0"/>
          </a:p>
        </p:txBody>
      </p:sp>
      <p:sp>
        <p:nvSpPr>
          <p:cNvPr id="3" name="Date Placeholder 2">
            <a:extLst>
              <a:ext uri="{FF2B5EF4-FFF2-40B4-BE49-F238E27FC236}">
                <a16:creationId xmlns:a16="http://schemas.microsoft.com/office/drawing/2014/main" id="{98F64B6C-C1F8-5D5E-2F31-B2A165590E06}"/>
              </a:ext>
            </a:extLst>
          </p:cNvPr>
          <p:cNvSpPr>
            <a:spLocks noGrp="1"/>
          </p:cNvSpPr>
          <p:nvPr>
            <p:ph type="dt" sz="quarter" idx="1"/>
          </p:nvPr>
        </p:nvSpPr>
        <p:spPr>
          <a:xfrm>
            <a:off x="3967341" y="0"/>
            <a:ext cx="3035088" cy="466116"/>
          </a:xfrm>
          <a:prstGeom prst="rect">
            <a:avLst/>
          </a:prstGeom>
        </p:spPr>
        <p:txBody>
          <a:bodyPr vert="horz" lIns="93104" tIns="46552" rIns="93104" bIns="46552" rtlCol="0"/>
          <a:lstStyle>
            <a:lvl1pPr algn="r">
              <a:defRPr sz="1200"/>
            </a:lvl1pPr>
          </a:lstStyle>
          <a:p>
            <a:fld id="{5AE9E978-AF03-4F36-BD18-F974B16FC1B1}" type="datetimeFigureOut">
              <a:rPr lang="en-US" smtClean="0"/>
              <a:t>4/7/2025</a:t>
            </a:fld>
            <a:endParaRPr lang="en-US" dirty="0"/>
          </a:p>
        </p:txBody>
      </p:sp>
      <p:sp>
        <p:nvSpPr>
          <p:cNvPr id="4" name="Footer Placeholder 3">
            <a:extLst>
              <a:ext uri="{FF2B5EF4-FFF2-40B4-BE49-F238E27FC236}">
                <a16:creationId xmlns:a16="http://schemas.microsoft.com/office/drawing/2014/main" id="{0F6F490B-2783-09FE-C6A8-EA7B9C8DC85F}"/>
              </a:ext>
            </a:extLst>
          </p:cNvPr>
          <p:cNvSpPr>
            <a:spLocks noGrp="1"/>
          </p:cNvSpPr>
          <p:nvPr>
            <p:ph type="ftr" sz="quarter" idx="2"/>
          </p:nvPr>
        </p:nvSpPr>
        <p:spPr>
          <a:xfrm>
            <a:off x="0" y="8823936"/>
            <a:ext cx="3035088" cy="466115"/>
          </a:xfrm>
          <a:prstGeom prst="rect">
            <a:avLst/>
          </a:prstGeom>
        </p:spPr>
        <p:txBody>
          <a:bodyPr vert="horz" lIns="93104" tIns="46552" rIns="93104" bIns="46552"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913C75B7-B0AF-4496-E82E-AA073AAF0006}"/>
              </a:ext>
            </a:extLst>
          </p:cNvPr>
          <p:cNvSpPr>
            <a:spLocks noGrp="1"/>
          </p:cNvSpPr>
          <p:nvPr>
            <p:ph type="sldNum" sz="quarter" idx="3"/>
          </p:nvPr>
        </p:nvSpPr>
        <p:spPr>
          <a:xfrm>
            <a:off x="3967341" y="8823936"/>
            <a:ext cx="3035088" cy="466115"/>
          </a:xfrm>
          <a:prstGeom prst="rect">
            <a:avLst/>
          </a:prstGeom>
        </p:spPr>
        <p:txBody>
          <a:bodyPr vert="horz" lIns="93104" tIns="46552" rIns="93104" bIns="46552" rtlCol="0" anchor="b"/>
          <a:lstStyle>
            <a:lvl1pPr algn="r">
              <a:defRPr sz="1200"/>
            </a:lvl1pPr>
          </a:lstStyle>
          <a:p>
            <a:fld id="{7935BBAB-4BDF-471E-986C-FE6601BF4EA0}" type="slidenum">
              <a:rPr lang="en-US" smtClean="0"/>
              <a:t>‹#›</a:t>
            </a:fld>
            <a:endParaRPr lang="en-US" dirty="0"/>
          </a:p>
        </p:txBody>
      </p:sp>
    </p:spTree>
    <p:extLst>
      <p:ext uri="{BB962C8B-B14F-4D97-AF65-F5344CB8AC3E}">
        <p14:creationId xmlns:p14="http://schemas.microsoft.com/office/powerpoint/2010/main" val="23919876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6116"/>
          </a:xfrm>
          <a:prstGeom prst="rect">
            <a:avLst/>
          </a:prstGeom>
        </p:spPr>
        <p:txBody>
          <a:bodyPr vert="horz" lIns="93104" tIns="46552" rIns="93104" bIns="46552" rtlCol="0"/>
          <a:lstStyle>
            <a:lvl1pPr algn="l">
              <a:defRPr sz="1200"/>
            </a:lvl1pPr>
          </a:lstStyle>
          <a:p>
            <a:endParaRPr lang="en-US" dirty="0"/>
          </a:p>
        </p:txBody>
      </p:sp>
      <p:sp>
        <p:nvSpPr>
          <p:cNvPr id="3" name="Date Placeholder 2"/>
          <p:cNvSpPr>
            <a:spLocks noGrp="1"/>
          </p:cNvSpPr>
          <p:nvPr>
            <p:ph type="dt" idx="1"/>
          </p:nvPr>
        </p:nvSpPr>
        <p:spPr>
          <a:xfrm>
            <a:off x="3967341" y="0"/>
            <a:ext cx="3035088" cy="466116"/>
          </a:xfrm>
          <a:prstGeom prst="rect">
            <a:avLst/>
          </a:prstGeom>
        </p:spPr>
        <p:txBody>
          <a:bodyPr vert="horz" lIns="93104" tIns="46552" rIns="93104" bIns="46552" rtlCol="0"/>
          <a:lstStyle>
            <a:lvl1pPr algn="r">
              <a:defRPr sz="1200"/>
            </a:lvl1pPr>
          </a:lstStyle>
          <a:p>
            <a:fld id="{591EC352-B96A-400D-9860-B50D3B4F70FA}" type="datetimeFigureOut">
              <a:rPr lang="en-US" smtClean="0"/>
              <a:t>4/7/2025</a:t>
            </a:fld>
            <a:endParaRPr lang="en-US" dirty="0"/>
          </a:p>
        </p:txBody>
      </p:sp>
      <p:sp>
        <p:nvSpPr>
          <p:cNvPr id="4" name="Slide Image Placeholder 3"/>
          <p:cNvSpPr>
            <a:spLocks noGrp="1" noRot="1" noChangeAspect="1"/>
          </p:cNvSpPr>
          <p:nvPr>
            <p:ph type="sldImg" idx="2"/>
          </p:nvPr>
        </p:nvSpPr>
        <p:spPr>
          <a:xfrm>
            <a:off x="714375" y="1160463"/>
            <a:ext cx="5575300" cy="3136900"/>
          </a:xfrm>
          <a:prstGeom prst="rect">
            <a:avLst/>
          </a:prstGeom>
          <a:noFill/>
          <a:ln w="12700">
            <a:solidFill>
              <a:prstClr val="black"/>
            </a:solidFill>
          </a:ln>
        </p:spPr>
        <p:txBody>
          <a:bodyPr vert="horz" lIns="93104" tIns="46552" rIns="93104" bIns="46552" rtlCol="0" anchor="ctr"/>
          <a:lstStyle/>
          <a:p>
            <a:endParaRPr lang="en-US" dirty="0"/>
          </a:p>
        </p:txBody>
      </p:sp>
      <p:sp>
        <p:nvSpPr>
          <p:cNvPr id="5" name="Notes Placeholder 4"/>
          <p:cNvSpPr>
            <a:spLocks noGrp="1"/>
          </p:cNvSpPr>
          <p:nvPr>
            <p:ph type="body" sz="quarter" idx="3"/>
          </p:nvPr>
        </p:nvSpPr>
        <p:spPr>
          <a:xfrm>
            <a:off x="700405" y="4470837"/>
            <a:ext cx="5603240" cy="3657957"/>
          </a:xfrm>
          <a:prstGeom prst="rect">
            <a:avLst/>
          </a:prstGeom>
        </p:spPr>
        <p:txBody>
          <a:bodyPr vert="horz" lIns="93104" tIns="46552" rIns="93104" bIns="4655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3936"/>
            <a:ext cx="3035088" cy="466115"/>
          </a:xfrm>
          <a:prstGeom prst="rect">
            <a:avLst/>
          </a:prstGeom>
        </p:spPr>
        <p:txBody>
          <a:bodyPr vert="horz" lIns="93104" tIns="46552" rIns="93104" bIns="4655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67341" y="8823936"/>
            <a:ext cx="3035088" cy="466115"/>
          </a:xfrm>
          <a:prstGeom prst="rect">
            <a:avLst/>
          </a:prstGeom>
        </p:spPr>
        <p:txBody>
          <a:bodyPr vert="horz" lIns="93104" tIns="46552" rIns="93104" bIns="46552" rtlCol="0" anchor="b"/>
          <a:lstStyle>
            <a:lvl1pPr algn="r">
              <a:defRPr sz="1200"/>
            </a:lvl1pPr>
          </a:lstStyle>
          <a:p>
            <a:fld id="{1AF101E2-0D3A-4682-9DD3-03C1D433C77A}" type="slidenum">
              <a:rPr lang="en-US" smtClean="0"/>
              <a:t>‹#›</a:t>
            </a:fld>
            <a:endParaRPr lang="en-US" dirty="0"/>
          </a:p>
        </p:txBody>
      </p:sp>
    </p:spTree>
    <p:extLst>
      <p:ext uri="{BB962C8B-B14F-4D97-AF65-F5344CB8AC3E}">
        <p14:creationId xmlns:p14="http://schemas.microsoft.com/office/powerpoint/2010/main" val="1740176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1</a:t>
            </a:fld>
            <a:endParaRPr lang="en-US" dirty="0"/>
          </a:p>
        </p:txBody>
      </p:sp>
    </p:spTree>
    <p:extLst>
      <p:ext uri="{BB962C8B-B14F-4D97-AF65-F5344CB8AC3E}">
        <p14:creationId xmlns:p14="http://schemas.microsoft.com/office/powerpoint/2010/main" val="1501308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45547-7550-445A-AEF8-D4B460AEBB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7DBDD4-DB35-363D-87F4-EC2F05D05F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4406DA-5746-41DC-4033-2534CB70C1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533403-876D-0F9A-847A-BDEFCDCF1BF8}"/>
              </a:ext>
            </a:extLst>
          </p:cNvPr>
          <p:cNvSpPr>
            <a:spLocks noGrp="1"/>
          </p:cNvSpPr>
          <p:nvPr>
            <p:ph type="sldNum" sz="quarter" idx="5"/>
          </p:nvPr>
        </p:nvSpPr>
        <p:spPr/>
        <p:txBody>
          <a:bodyPr/>
          <a:lstStyle/>
          <a:p>
            <a:fld id="{1AF101E2-0D3A-4682-9DD3-03C1D433C77A}" type="slidenum">
              <a:rPr lang="en-US" smtClean="0"/>
              <a:t>13</a:t>
            </a:fld>
            <a:endParaRPr lang="en-US" dirty="0"/>
          </a:p>
        </p:txBody>
      </p:sp>
    </p:spTree>
    <p:extLst>
      <p:ext uri="{BB962C8B-B14F-4D97-AF65-F5344CB8AC3E}">
        <p14:creationId xmlns:p14="http://schemas.microsoft.com/office/powerpoint/2010/main" val="1221468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14</a:t>
            </a:fld>
            <a:endParaRPr lang="en-US" dirty="0"/>
          </a:p>
        </p:txBody>
      </p:sp>
    </p:spTree>
    <p:extLst>
      <p:ext uri="{BB962C8B-B14F-4D97-AF65-F5344CB8AC3E}">
        <p14:creationId xmlns:p14="http://schemas.microsoft.com/office/powerpoint/2010/main" val="454418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15</a:t>
            </a:fld>
            <a:endParaRPr lang="en-US" dirty="0"/>
          </a:p>
        </p:txBody>
      </p:sp>
    </p:spTree>
    <p:extLst>
      <p:ext uri="{BB962C8B-B14F-4D97-AF65-F5344CB8AC3E}">
        <p14:creationId xmlns:p14="http://schemas.microsoft.com/office/powerpoint/2010/main" val="4281519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16</a:t>
            </a:fld>
            <a:endParaRPr lang="en-US" dirty="0"/>
          </a:p>
        </p:txBody>
      </p:sp>
    </p:spTree>
    <p:extLst>
      <p:ext uri="{BB962C8B-B14F-4D97-AF65-F5344CB8AC3E}">
        <p14:creationId xmlns:p14="http://schemas.microsoft.com/office/powerpoint/2010/main" val="4262252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17</a:t>
            </a:fld>
            <a:endParaRPr lang="en-US" dirty="0"/>
          </a:p>
        </p:txBody>
      </p:sp>
    </p:spTree>
    <p:extLst>
      <p:ext uri="{BB962C8B-B14F-4D97-AF65-F5344CB8AC3E}">
        <p14:creationId xmlns:p14="http://schemas.microsoft.com/office/powerpoint/2010/main" val="1470408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19</a:t>
            </a:fld>
            <a:endParaRPr lang="en-US" dirty="0"/>
          </a:p>
        </p:txBody>
      </p:sp>
    </p:spTree>
    <p:extLst>
      <p:ext uri="{BB962C8B-B14F-4D97-AF65-F5344CB8AC3E}">
        <p14:creationId xmlns:p14="http://schemas.microsoft.com/office/powerpoint/2010/main" val="1945844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20</a:t>
            </a:fld>
            <a:endParaRPr lang="en-US" dirty="0"/>
          </a:p>
        </p:txBody>
      </p:sp>
    </p:spTree>
    <p:extLst>
      <p:ext uri="{BB962C8B-B14F-4D97-AF65-F5344CB8AC3E}">
        <p14:creationId xmlns:p14="http://schemas.microsoft.com/office/powerpoint/2010/main" val="25287905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21</a:t>
            </a:fld>
            <a:endParaRPr lang="en-US" dirty="0"/>
          </a:p>
        </p:txBody>
      </p:sp>
    </p:spTree>
    <p:extLst>
      <p:ext uri="{BB962C8B-B14F-4D97-AF65-F5344CB8AC3E}">
        <p14:creationId xmlns:p14="http://schemas.microsoft.com/office/powerpoint/2010/main" val="20425409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22</a:t>
            </a:fld>
            <a:endParaRPr lang="en-US" dirty="0"/>
          </a:p>
        </p:txBody>
      </p:sp>
    </p:spTree>
    <p:extLst>
      <p:ext uri="{BB962C8B-B14F-4D97-AF65-F5344CB8AC3E}">
        <p14:creationId xmlns:p14="http://schemas.microsoft.com/office/powerpoint/2010/main" val="29096907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23</a:t>
            </a:fld>
            <a:endParaRPr lang="en-US" dirty="0"/>
          </a:p>
        </p:txBody>
      </p:sp>
    </p:spTree>
    <p:extLst>
      <p:ext uri="{BB962C8B-B14F-4D97-AF65-F5344CB8AC3E}">
        <p14:creationId xmlns:p14="http://schemas.microsoft.com/office/powerpoint/2010/main" val="811757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a:t>
            </a:fld>
            <a:endParaRPr lang="en-US" dirty="0"/>
          </a:p>
        </p:txBody>
      </p:sp>
    </p:spTree>
    <p:extLst>
      <p:ext uri="{BB962C8B-B14F-4D97-AF65-F5344CB8AC3E}">
        <p14:creationId xmlns:p14="http://schemas.microsoft.com/office/powerpoint/2010/main" val="5864597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24</a:t>
            </a:fld>
            <a:endParaRPr lang="en-US" dirty="0"/>
          </a:p>
        </p:txBody>
      </p:sp>
    </p:spTree>
    <p:extLst>
      <p:ext uri="{BB962C8B-B14F-4D97-AF65-F5344CB8AC3E}">
        <p14:creationId xmlns:p14="http://schemas.microsoft.com/office/powerpoint/2010/main" val="11218788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25</a:t>
            </a:fld>
            <a:endParaRPr lang="en-US" dirty="0"/>
          </a:p>
        </p:txBody>
      </p:sp>
    </p:spTree>
    <p:extLst>
      <p:ext uri="{BB962C8B-B14F-4D97-AF65-F5344CB8AC3E}">
        <p14:creationId xmlns:p14="http://schemas.microsoft.com/office/powerpoint/2010/main" val="27746625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26</a:t>
            </a:fld>
            <a:endParaRPr lang="en-US" dirty="0"/>
          </a:p>
        </p:txBody>
      </p:sp>
    </p:spTree>
    <p:extLst>
      <p:ext uri="{BB962C8B-B14F-4D97-AF65-F5344CB8AC3E}">
        <p14:creationId xmlns:p14="http://schemas.microsoft.com/office/powerpoint/2010/main" val="6981314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27</a:t>
            </a:fld>
            <a:endParaRPr lang="en-US" dirty="0"/>
          </a:p>
        </p:txBody>
      </p:sp>
    </p:spTree>
    <p:extLst>
      <p:ext uri="{BB962C8B-B14F-4D97-AF65-F5344CB8AC3E}">
        <p14:creationId xmlns:p14="http://schemas.microsoft.com/office/powerpoint/2010/main" val="30545168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28</a:t>
            </a:fld>
            <a:endParaRPr lang="en-US" dirty="0"/>
          </a:p>
        </p:txBody>
      </p:sp>
    </p:spTree>
    <p:extLst>
      <p:ext uri="{BB962C8B-B14F-4D97-AF65-F5344CB8AC3E}">
        <p14:creationId xmlns:p14="http://schemas.microsoft.com/office/powerpoint/2010/main" val="37979811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29</a:t>
            </a:fld>
            <a:endParaRPr lang="en-US" dirty="0"/>
          </a:p>
        </p:txBody>
      </p:sp>
    </p:spTree>
    <p:extLst>
      <p:ext uri="{BB962C8B-B14F-4D97-AF65-F5344CB8AC3E}">
        <p14:creationId xmlns:p14="http://schemas.microsoft.com/office/powerpoint/2010/main" val="18193934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30</a:t>
            </a:fld>
            <a:endParaRPr lang="en-US" dirty="0"/>
          </a:p>
        </p:txBody>
      </p:sp>
    </p:spTree>
    <p:extLst>
      <p:ext uri="{BB962C8B-B14F-4D97-AF65-F5344CB8AC3E}">
        <p14:creationId xmlns:p14="http://schemas.microsoft.com/office/powerpoint/2010/main" val="7369942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31</a:t>
            </a:fld>
            <a:endParaRPr lang="en-US" dirty="0"/>
          </a:p>
        </p:txBody>
      </p:sp>
    </p:spTree>
    <p:extLst>
      <p:ext uri="{BB962C8B-B14F-4D97-AF65-F5344CB8AC3E}">
        <p14:creationId xmlns:p14="http://schemas.microsoft.com/office/powerpoint/2010/main" val="16989867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32</a:t>
            </a:fld>
            <a:endParaRPr lang="en-US" dirty="0"/>
          </a:p>
        </p:txBody>
      </p:sp>
    </p:spTree>
    <p:extLst>
      <p:ext uri="{BB962C8B-B14F-4D97-AF65-F5344CB8AC3E}">
        <p14:creationId xmlns:p14="http://schemas.microsoft.com/office/powerpoint/2010/main" val="35674193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698EA-F577-4386-1A83-7E5C173396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DB968A-6E5B-3B8F-9E20-9E953703D6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B07617-E264-7C51-F180-FF66F41C39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E34F46-A0CB-2BF6-A18C-88C79F7F1026}"/>
              </a:ext>
            </a:extLst>
          </p:cNvPr>
          <p:cNvSpPr>
            <a:spLocks noGrp="1"/>
          </p:cNvSpPr>
          <p:nvPr>
            <p:ph type="sldNum" sz="quarter" idx="5"/>
          </p:nvPr>
        </p:nvSpPr>
        <p:spPr/>
        <p:txBody>
          <a:bodyPr/>
          <a:lstStyle/>
          <a:p>
            <a:fld id="{1AF101E2-0D3A-4682-9DD3-03C1D433C77A}" type="slidenum">
              <a:rPr lang="en-US" smtClean="0"/>
              <a:t>33</a:t>
            </a:fld>
            <a:endParaRPr lang="en-US" dirty="0"/>
          </a:p>
        </p:txBody>
      </p:sp>
    </p:spTree>
    <p:extLst>
      <p:ext uri="{BB962C8B-B14F-4D97-AF65-F5344CB8AC3E}">
        <p14:creationId xmlns:p14="http://schemas.microsoft.com/office/powerpoint/2010/main" val="2979329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4</a:t>
            </a:fld>
            <a:endParaRPr lang="en-US" dirty="0"/>
          </a:p>
        </p:txBody>
      </p:sp>
    </p:spTree>
    <p:extLst>
      <p:ext uri="{BB962C8B-B14F-4D97-AF65-F5344CB8AC3E}">
        <p14:creationId xmlns:p14="http://schemas.microsoft.com/office/powerpoint/2010/main" val="18728619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0C01E-BF35-E779-490C-A06581CA6C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3AA1AC-4105-DDA3-04C5-718DABFF97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B4E352-A9CB-2E0D-087F-C9903ED4A9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6519AA-FC65-1A5A-4C36-C1BBF9256758}"/>
              </a:ext>
            </a:extLst>
          </p:cNvPr>
          <p:cNvSpPr>
            <a:spLocks noGrp="1"/>
          </p:cNvSpPr>
          <p:nvPr>
            <p:ph type="sldNum" sz="quarter" idx="5"/>
          </p:nvPr>
        </p:nvSpPr>
        <p:spPr/>
        <p:txBody>
          <a:bodyPr/>
          <a:lstStyle/>
          <a:p>
            <a:fld id="{1AF101E2-0D3A-4682-9DD3-03C1D433C77A}" type="slidenum">
              <a:rPr lang="en-US" smtClean="0"/>
              <a:t>34</a:t>
            </a:fld>
            <a:endParaRPr lang="en-US" dirty="0"/>
          </a:p>
        </p:txBody>
      </p:sp>
    </p:spTree>
    <p:extLst>
      <p:ext uri="{BB962C8B-B14F-4D97-AF65-F5344CB8AC3E}">
        <p14:creationId xmlns:p14="http://schemas.microsoft.com/office/powerpoint/2010/main" val="25409383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A1CE7-3AC8-7661-E87E-757BA63AD4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556325-E252-CA6D-6F25-0AD5D283C6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09BA06-7344-4712-FA1D-6D6E9CCD57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BA9959-AFD5-3D32-CCF1-BA0D49D7A8A3}"/>
              </a:ext>
            </a:extLst>
          </p:cNvPr>
          <p:cNvSpPr>
            <a:spLocks noGrp="1"/>
          </p:cNvSpPr>
          <p:nvPr>
            <p:ph type="sldNum" sz="quarter" idx="5"/>
          </p:nvPr>
        </p:nvSpPr>
        <p:spPr/>
        <p:txBody>
          <a:bodyPr/>
          <a:lstStyle/>
          <a:p>
            <a:fld id="{1AF101E2-0D3A-4682-9DD3-03C1D433C77A}" type="slidenum">
              <a:rPr lang="en-US" smtClean="0"/>
              <a:t>35</a:t>
            </a:fld>
            <a:endParaRPr lang="en-US" dirty="0"/>
          </a:p>
        </p:txBody>
      </p:sp>
    </p:spTree>
    <p:extLst>
      <p:ext uri="{BB962C8B-B14F-4D97-AF65-F5344CB8AC3E}">
        <p14:creationId xmlns:p14="http://schemas.microsoft.com/office/powerpoint/2010/main" val="14216274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6A065-87E7-B0EC-8F6D-089ABA36E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ECB6F2-B48D-B636-39C8-E5909A4115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1B88C9-9333-52BC-3865-0608433E1B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5F61F7-C4E1-38FF-BD30-0E7529454406}"/>
              </a:ext>
            </a:extLst>
          </p:cNvPr>
          <p:cNvSpPr>
            <a:spLocks noGrp="1"/>
          </p:cNvSpPr>
          <p:nvPr>
            <p:ph type="sldNum" sz="quarter" idx="5"/>
          </p:nvPr>
        </p:nvSpPr>
        <p:spPr/>
        <p:txBody>
          <a:bodyPr/>
          <a:lstStyle/>
          <a:p>
            <a:fld id="{1AF101E2-0D3A-4682-9DD3-03C1D433C77A}" type="slidenum">
              <a:rPr lang="en-US" smtClean="0"/>
              <a:t>36</a:t>
            </a:fld>
            <a:endParaRPr lang="en-US" dirty="0"/>
          </a:p>
        </p:txBody>
      </p:sp>
    </p:spTree>
    <p:extLst>
      <p:ext uri="{BB962C8B-B14F-4D97-AF65-F5344CB8AC3E}">
        <p14:creationId xmlns:p14="http://schemas.microsoft.com/office/powerpoint/2010/main" val="5085662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CEAC3-0C02-4644-4039-34CE49D9AD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02B3C7-DA8C-26CB-C8F7-0A50200AF3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0567D8-8D5A-43E6-2E49-6977F13723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4C530E-1226-3D5E-4563-67A7691BD536}"/>
              </a:ext>
            </a:extLst>
          </p:cNvPr>
          <p:cNvSpPr>
            <a:spLocks noGrp="1"/>
          </p:cNvSpPr>
          <p:nvPr>
            <p:ph type="sldNum" sz="quarter" idx="5"/>
          </p:nvPr>
        </p:nvSpPr>
        <p:spPr/>
        <p:txBody>
          <a:bodyPr/>
          <a:lstStyle/>
          <a:p>
            <a:fld id="{1AF101E2-0D3A-4682-9DD3-03C1D433C77A}" type="slidenum">
              <a:rPr lang="en-US" smtClean="0"/>
              <a:t>37</a:t>
            </a:fld>
            <a:endParaRPr lang="en-US" dirty="0"/>
          </a:p>
        </p:txBody>
      </p:sp>
    </p:spTree>
    <p:extLst>
      <p:ext uri="{BB962C8B-B14F-4D97-AF65-F5344CB8AC3E}">
        <p14:creationId xmlns:p14="http://schemas.microsoft.com/office/powerpoint/2010/main" val="18859630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C6BF3-B894-4912-DB5E-DC3F116418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24151F-D2AB-1FB9-1B75-D6F12BB19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1E02B8-56D0-06DD-31EF-C9F6C2ED06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675801-C6CA-EA88-7FF6-67DF9779100D}"/>
              </a:ext>
            </a:extLst>
          </p:cNvPr>
          <p:cNvSpPr>
            <a:spLocks noGrp="1"/>
          </p:cNvSpPr>
          <p:nvPr>
            <p:ph type="sldNum" sz="quarter" idx="5"/>
          </p:nvPr>
        </p:nvSpPr>
        <p:spPr/>
        <p:txBody>
          <a:bodyPr/>
          <a:lstStyle/>
          <a:p>
            <a:fld id="{1AF101E2-0D3A-4682-9DD3-03C1D433C77A}" type="slidenum">
              <a:rPr lang="en-US" smtClean="0"/>
              <a:t>38</a:t>
            </a:fld>
            <a:endParaRPr lang="en-US" dirty="0"/>
          </a:p>
        </p:txBody>
      </p:sp>
    </p:spTree>
    <p:extLst>
      <p:ext uri="{BB962C8B-B14F-4D97-AF65-F5344CB8AC3E}">
        <p14:creationId xmlns:p14="http://schemas.microsoft.com/office/powerpoint/2010/main" val="24932562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B3628-4411-429B-6A13-A3255685CA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C7DC94-16AE-91C5-8AD4-E0C530D561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2A0833-DF8A-FC6F-66A9-BA45088E05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BCCA6A-232D-168D-E8DC-30A309AB4BCF}"/>
              </a:ext>
            </a:extLst>
          </p:cNvPr>
          <p:cNvSpPr>
            <a:spLocks noGrp="1"/>
          </p:cNvSpPr>
          <p:nvPr>
            <p:ph type="sldNum" sz="quarter" idx="5"/>
          </p:nvPr>
        </p:nvSpPr>
        <p:spPr/>
        <p:txBody>
          <a:bodyPr/>
          <a:lstStyle/>
          <a:p>
            <a:fld id="{1AF101E2-0D3A-4682-9DD3-03C1D433C77A}" type="slidenum">
              <a:rPr lang="en-US" smtClean="0"/>
              <a:t>39</a:t>
            </a:fld>
            <a:endParaRPr lang="en-US" dirty="0"/>
          </a:p>
        </p:txBody>
      </p:sp>
    </p:spTree>
    <p:extLst>
      <p:ext uri="{BB962C8B-B14F-4D97-AF65-F5344CB8AC3E}">
        <p14:creationId xmlns:p14="http://schemas.microsoft.com/office/powerpoint/2010/main" val="39291254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40</a:t>
            </a:fld>
            <a:endParaRPr lang="en-US" dirty="0"/>
          </a:p>
        </p:txBody>
      </p:sp>
    </p:spTree>
    <p:extLst>
      <p:ext uri="{BB962C8B-B14F-4D97-AF65-F5344CB8AC3E}">
        <p14:creationId xmlns:p14="http://schemas.microsoft.com/office/powerpoint/2010/main" val="26619711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41</a:t>
            </a:fld>
            <a:endParaRPr lang="en-US" dirty="0"/>
          </a:p>
        </p:txBody>
      </p:sp>
    </p:spTree>
    <p:extLst>
      <p:ext uri="{BB962C8B-B14F-4D97-AF65-F5344CB8AC3E}">
        <p14:creationId xmlns:p14="http://schemas.microsoft.com/office/powerpoint/2010/main" val="21845379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42</a:t>
            </a:fld>
            <a:endParaRPr lang="en-US" dirty="0"/>
          </a:p>
        </p:txBody>
      </p:sp>
    </p:spTree>
    <p:extLst>
      <p:ext uri="{BB962C8B-B14F-4D97-AF65-F5344CB8AC3E}">
        <p14:creationId xmlns:p14="http://schemas.microsoft.com/office/powerpoint/2010/main" val="292621627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43</a:t>
            </a:fld>
            <a:endParaRPr lang="en-US" dirty="0"/>
          </a:p>
        </p:txBody>
      </p:sp>
    </p:spTree>
    <p:extLst>
      <p:ext uri="{BB962C8B-B14F-4D97-AF65-F5344CB8AC3E}">
        <p14:creationId xmlns:p14="http://schemas.microsoft.com/office/powerpoint/2010/main" val="4003035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6</a:t>
            </a:fld>
            <a:endParaRPr lang="en-US" dirty="0"/>
          </a:p>
        </p:txBody>
      </p:sp>
    </p:spTree>
    <p:extLst>
      <p:ext uri="{BB962C8B-B14F-4D97-AF65-F5344CB8AC3E}">
        <p14:creationId xmlns:p14="http://schemas.microsoft.com/office/powerpoint/2010/main" val="32592779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44</a:t>
            </a:fld>
            <a:endParaRPr lang="en-US" dirty="0"/>
          </a:p>
        </p:txBody>
      </p:sp>
    </p:spTree>
    <p:extLst>
      <p:ext uri="{BB962C8B-B14F-4D97-AF65-F5344CB8AC3E}">
        <p14:creationId xmlns:p14="http://schemas.microsoft.com/office/powerpoint/2010/main" val="29311518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45</a:t>
            </a:fld>
            <a:endParaRPr lang="en-US" dirty="0"/>
          </a:p>
        </p:txBody>
      </p:sp>
    </p:spTree>
    <p:extLst>
      <p:ext uri="{BB962C8B-B14F-4D97-AF65-F5344CB8AC3E}">
        <p14:creationId xmlns:p14="http://schemas.microsoft.com/office/powerpoint/2010/main" val="35420325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46</a:t>
            </a:fld>
            <a:endParaRPr lang="en-US" dirty="0"/>
          </a:p>
        </p:txBody>
      </p:sp>
    </p:spTree>
    <p:extLst>
      <p:ext uri="{BB962C8B-B14F-4D97-AF65-F5344CB8AC3E}">
        <p14:creationId xmlns:p14="http://schemas.microsoft.com/office/powerpoint/2010/main" val="1767178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7</a:t>
            </a:fld>
            <a:endParaRPr lang="en-US" dirty="0"/>
          </a:p>
        </p:txBody>
      </p:sp>
    </p:spTree>
    <p:extLst>
      <p:ext uri="{BB962C8B-B14F-4D97-AF65-F5344CB8AC3E}">
        <p14:creationId xmlns:p14="http://schemas.microsoft.com/office/powerpoint/2010/main" val="241780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8</a:t>
            </a:fld>
            <a:endParaRPr lang="en-US" dirty="0"/>
          </a:p>
        </p:txBody>
      </p:sp>
    </p:spTree>
    <p:extLst>
      <p:ext uri="{BB962C8B-B14F-4D97-AF65-F5344CB8AC3E}">
        <p14:creationId xmlns:p14="http://schemas.microsoft.com/office/powerpoint/2010/main" val="1097932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9</a:t>
            </a:fld>
            <a:endParaRPr lang="en-US" dirty="0"/>
          </a:p>
        </p:txBody>
      </p:sp>
    </p:spTree>
    <p:extLst>
      <p:ext uri="{BB962C8B-B14F-4D97-AF65-F5344CB8AC3E}">
        <p14:creationId xmlns:p14="http://schemas.microsoft.com/office/powerpoint/2010/main" val="4091424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10</a:t>
            </a:fld>
            <a:endParaRPr lang="en-US" dirty="0"/>
          </a:p>
        </p:txBody>
      </p:sp>
    </p:spTree>
    <p:extLst>
      <p:ext uri="{BB962C8B-B14F-4D97-AF65-F5344CB8AC3E}">
        <p14:creationId xmlns:p14="http://schemas.microsoft.com/office/powerpoint/2010/main" val="3575003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101E2-0D3A-4682-9DD3-03C1D433C77A}" type="slidenum">
              <a:rPr lang="en-US" smtClean="0"/>
              <a:t>11</a:t>
            </a:fld>
            <a:endParaRPr lang="en-US" dirty="0"/>
          </a:p>
        </p:txBody>
      </p:sp>
    </p:spTree>
    <p:extLst>
      <p:ext uri="{BB962C8B-B14F-4D97-AF65-F5344CB8AC3E}">
        <p14:creationId xmlns:p14="http://schemas.microsoft.com/office/powerpoint/2010/main" val="135453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3">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790831-DE31-C2F5-8C55-5AF498890A25}"/>
              </a:ext>
            </a:extLst>
          </p:cNvPr>
          <p:cNvSpPr/>
          <p:nvPr userDrawn="1"/>
        </p:nvSpPr>
        <p:spPr>
          <a:xfrm>
            <a:off x="0" y="0"/>
            <a:ext cx="12192000"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DA049CF5-AF83-5440-9CE7-D596E66DE14C}"/>
              </a:ext>
            </a:extLst>
          </p:cNvPr>
          <p:cNvSpPr>
            <a:spLocks noGrp="1"/>
          </p:cNvSpPr>
          <p:nvPr>
            <p:ph type="title"/>
          </p:nvPr>
        </p:nvSpPr>
        <p:spPr>
          <a:xfrm>
            <a:off x="0" y="243694"/>
            <a:ext cx="12192000" cy="897472"/>
          </a:xfrm>
          <a:solidFill>
            <a:srgbClr val="213A71"/>
          </a:solidFill>
        </p:spPr>
        <p:txBody>
          <a:bodyPr>
            <a:normAutofit/>
          </a:bodyPr>
          <a:lstStyle>
            <a:lvl1pPr marL="571500" indent="-52388">
              <a:defRPr sz="2800">
                <a:solidFill>
                  <a:schemeClr val="bg1"/>
                </a:solidFill>
                <a:latin typeface="Segoe UI Semibold" panose="020B0702040204020203" pitchFamily="34" charset="0"/>
                <a:cs typeface="Segoe UI Semibold" panose="020B0702040204020203" pitchFamily="34" charset="0"/>
              </a:defRPr>
            </a:lvl1pPr>
          </a:lstStyle>
          <a:p>
            <a:endParaRPr lang="en-US" dirty="0"/>
          </a:p>
        </p:txBody>
      </p:sp>
    </p:spTree>
    <p:extLst>
      <p:ext uri="{BB962C8B-B14F-4D97-AF65-F5344CB8AC3E}">
        <p14:creationId xmlns:p14="http://schemas.microsoft.com/office/powerpoint/2010/main" val="328040496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B5DAA-D466-465F-53DD-05EF55B6AF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9DA5A7-7D29-353B-486F-225CCE7D1D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6E6A7-D7F6-E62F-67EC-E4E9E6B6D4B4}"/>
              </a:ext>
            </a:extLst>
          </p:cNvPr>
          <p:cNvSpPr>
            <a:spLocks noGrp="1"/>
          </p:cNvSpPr>
          <p:nvPr>
            <p:ph type="dt" sz="half" idx="10"/>
          </p:nvPr>
        </p:nvSpPr>
        <p:spPr/>
        <p:txBody>
          <a:bodyPr/>
          <a:lstStyle/>
          <a:p>
            <a:fld id="{FFC61BEA-1785-4BAF-949E-3D2341E608C5}" type="datetimeFigureOut">
              <a:rPr lang="en-US" smtClean="0"/>
              <a:t>4/7/2025</a:t>
            </a:fld>
            <a:endParaRPr lang="en-US" dirty="0"/>
          </a:p>
        </p:txBody>
      </p:sp>
      <p:sp>
        <p:nvSpPr>
          <p:cNvPr id="5" name="Footer Placeholder 4">
            <a:extLst>
              <a:ext uri="{FF2B5EF4-FFF2-40B4-BE49-F238E27FC236}">
                <a16:creationId xmlns:a16="http://schemas.microsoft.com/office/drawing/2014/main" id="{992DBD7A-FD4C-3301-787C-76B141C11E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B9484C-70F3-792C-507B-9128636B364C}"/>
              </a:ext>
            </a:extLst>
          </p:cNvPr>
          <p:cNvSpPr>
            <a:spLocks noGrp="1"/>
          </p:cNvSpPr>
          <p:nvPr>
            <p:ph type="sldNum" sz="quarter" idx="12"/>
          </p:nvPr>
        </p:nvSpPr>
        <p:spPr/>
        <p:txBody>
          <a:bodyPr/>
          <a:lstStyle/>
          <a:p>
            <a:fld id="{3E84D0C4-E25A-44CD-BCB4-28418C35EE4C}" type="slidenum">
              <a:rPr lang="en-US" smtClean="0"/>
              <a:t>‹#›</a:t>
            </a:fld>
            <a:endParaRPr lang="en-US" dirty="0"/>
          </a:p>
        </p:txBody>
      </p:sp>
    </p:spTree>
    <p:extLst>
      <p:ext uri="{BB962C8B-B14F-4D97-AF65-F5344CB8AC3E}">
        <p14:creationId xmlns:p14="http://schemas.microsoft.com/office/powerpoint/2010/main" val="71956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657C4B-4DDD-FD7D-16F8-C671B333BE5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587C55-6780-3D71-DFC1-6C673C37DA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93F84D-4DE5-8666-791B-2B4563BB7715}"/>
              </a:ext>
            </a:extLst>
          </p:cNvPr>
          <p:cNvSpPr>
            <a:spLocks noGrp="1"/>
          </p:cNvSpPr>
          <p:nvPr>
            <p:ph type="dt" sz="half" idx="10"/>
          </p:nvPr>
        </p:nvSpPr>
        <p:spPr/>
        <p:txBody>
          <a:bodyPr/>
          <a:lstStyle/>
          <a:p>
            <a:fld id="{FFC61BEA-1785-4BAF-949E-3D2341E608C5}" type="datetimeFigureOut">
              <a:rPr lang="en-US" smtClean="0"/>
              <a:t>4/7/2025</a:t>
            </a:fld>
            <a:endParaRPr lang="en-US" dirty="0"/>
          </a:p>
        </p:txBody>
      </p:sp>
      <p:sp>
        <p:nvSpPr>
          <p:cNvPr id="5" name="Footer Placeholder 4">
            <a:extLst>
              <a:ext uri="{FF2B5EF4-FFF2-40B4-BE49-F238E27FC236}">
                <a16:creationId xmlns:a16="http://schemas.microsoft.com/office/drawing/2014/main" id="{B766D642-7EBE-D3C1-9E27-CD53C06AB14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8ECC1D5-D9D6-7F31-131C-0C8AAD82619D}"/>
              </a:ext>
            </a:extLst>
          </p:cNvPr>
          <p:cNvSpPr>
            <a:spLocks noGrp="1"/>
          </p:cNvSpPr>
          <p:nvPr>
            <p:ph type="sldNum" sz="quarter" idx="12"/>
          </p:nvPr>
        </p:nvSpPr>
        <p:spPr/>
        <p:txBody>
          <a:bodyPr/>
          <a:lstStyle/>
          <a:p>
            <a:fld id="{3E84D0C4-E25A-44CD-BCB4-28418C35EE4C}" type="slidenum">
              <a:rPr lang="en-US" smtClean="0"/>
              <a:t>‹#›</a:t>
            </a:fld>
            <a:endParaRPr lang="en-US" dirty="0"/>
          </a:p>
        </p:txBody>
      </p:sp>
    </p:spTree>
    <p:extLst>
      <p:ext uri="{BB962C8B-B14F-4D97-AF65-F5344CB8AC3E}">
        <p14:creationId xmlns:p14="http://schemas.microsoft.com/office/powerpoint/2010/main" val="508577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93DEC-330B-F9FA-3F65-66A26CC823D5}"/>
              </a:ext>
            </a:extLst>
          </p:cNvPr>
          <p:cNvSpPr>
            <a:spLocks noGrp="1"/>
          </p:cNvSpPr>
          <p:nvPr>
            <p:ph type="title"/>
          </p:nvPr>
        </p:nvSpPr>
        <p:spPr>
          <a:xfrm>
            <a:off x="0" y="243694"/>
            <a:ext cx="12192000" cy="897472"/>
          </a:xfrm>
          <a:solidFill>
            <a:srgbClr val="213A71"/>
          </a:solidFill>
        </p:spPr>
        <p:txBody>
          <a:bodyPr>
            <a:normAutofit/>
          </a:bodyPr>
          <a:lstStyle>
            <a:lvl1pPr marL="571500" indent="-52388">
              <a:defRPr sz="2800">
                <a:solidFill>
                  <a:schemeClr val="bg1"/>
                </a:solidFill>
                <a:latin typeface="Segoe UI Semibold" panose="020B0702040204020203" pitchFamily="34" charset="0"/>
                <a:cs typeface="Segoe UI Semibold" panose="020B0702040204020203"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B230F361-A6CD-DAE4-EBE7-DCAE8D2B7BAC}"/>
              </a:ext>
            </a:extLst>
          </p:cNvPr>
          <p:cNvSpPr>
            <a:spLocks noGrp="1"/>
          </p:cNvSpPr>
          <p:nvPr>
            <p:ph idx="1"/>
          </p:nvPr>
        </p:nvSpPr>
        <p:spPr>
          <a:xfrm>
            <a:off x="647944" y="1253330"/>
            <a:ext cx="10515600" cy="4751815"/>
          </a:xfrm>
        </p:spPr>
        <p:txBody>
          <a:bodyPr/>
          <a:lstStyle>
            <a:lvl1pPr>
              <a:lnSpc>
                <a:spcPct val="150000"/>
              </a:lnSpc>
              <a:defRPr sz="2400">
                <a:solidFill>
                  <a:srgbClr val="213A71"/>
                </a:solidFill>
                <a:latin typeface="Segoe UI" panose="020B0502040204020203" pitchFamily="34" charset="0"/>
                <a:cs typeface="Segoe UI" panose="020B0502040204020203" pitchFamily="34" charset="0"/>
              </a:defRPr>
            </a:lvl1pPr>
            <a:lvl2pPr>
              <a:lnSpc>
                <a:spcPct val="150000"/>
              </a:lnSpc>
              <a:defRPr sz="2000">
                <a:solidFill>
                  <a:srgbClr val="213A71"/>
                </a:solidFill>
                <a:latin typeface="Segoe UI" panose="020B0502040204020203" pitchFamily="34" charset="0"/>
                <a:cs typeface="Segoe UI" panose="020B0502040204020203" pitchFamily="34" charset="0"/>
              </a:defRPr>
            </a:lvl2pPr>
            <a:lvl3pPr>
              <a:lnSpc>
                <a:spcPct val="150000"/>
              </a:lnSpc>
              <a:defRPr sz="1800">
                <a:solidFill>
                  <a:srgbClr val="213A71"/>
                </a:solidFill>
                <a:latin typeface="Segoe UI" panose="020B0502040204020203" pitchFamily="34" charset="0"/>
                <a:cs typeface="Segoe UI" panose="020B0502040204020203" pitchFamily="34" charset="0"/>
              </a:defRPr>
            </a:lvl3pPr>
            <a:lvl4pPr>
              <a:lnSpc>
                <a:spcPct val="150000"/>
              </a:lnSpc>
              <a:defRPr sz="1600">
                <a:solidFill>
                  <a:srgbClr val="213A71"/>
                </a:solidFill>
                <a:latin typeface="Segoe UI" panose="020B0502040204020203" pitchFamily="34" charset="0"/>
                <a:cs typeface="Segoe UI" panose="020B0502040204020203" pitchFamily="34" charset="0"/>
              </a:defRPr>
            </a:lvl4pPr>
            <a:lvl5pPr>
              <a:lnSpc>
                <a:spcPct val="150000"/>
              </a:lnSpc>
              <a:defRPr>
                <a:solidFill>
                  <a:srgbClr val="213A71"/>
                </a:solidFill>
                <a:latin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2" descr="Equal Housing Logo transparent PNG - StickPNG">
            <a:extLst>
              <a:ext uri="{FF2B5EF4-FFF2-40B4-BE49-F238E27FC236}">
                <a16:creationId xmlns:a16="http://schemas.microsoft.com/office/drawing/2014/main" id="{913AC1F4-A288-7391-45C1-7E577A5EBBE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619" y="6157240"/>
            <a:ext cx="967151" cy="64476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extLst>
              <a:ext uri="{FF2B5EF4-FFF2-40B4-BE49-F238E27FC236}">
                <a16:creationId xmlns:a16="http://schemas.microsoft.com/office/drawing/2014/main" id="{8E14EFCF-2E61-AEC6-C35A-3B934354F208}"/>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1672" y="6178896"/>
            <a:ext cx="679450" cy="69538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group of people holding hands&#10;&#10;AI-generated content may be incorrect.">
            <a:extLst>
              <a:ext uri="{FF2B5EF4-FFF2-40B4-BE49-F238E27FC236}">
                <a16:creationId xmlns:a16="http://schemas.microsoft.com/office/drawing/2014/main" id="{48CD7969-4675-43BA-8A06-B467CD0DBFCD}"/>
              </a:ext>
            </a:extLst>
          </p:cNvPr>
          <p:cNvPicPr>
            <a:picLocks noChangeAspect="1"/>
          </p:cNvPicPr>
          <p:nvPr userDrawn="1"/>
        </p:nvPicPr>
        <p:blipFill>
          <a:blip r:embed="rId4">
            <a:extLst>
              <a:ext uri="{28A0092B-C50C-407E-A947-70E740481C1C}">
                <a14:useLocalDpi xmlns:a14="http://schemas.microsoft.com/office/drawing/2010/main" val="0"/>
              </a:ext>
            </a:extLst>
          </a:blip>
          <a:srcRect l="-99" t="-6438" r="99" b="13718"/>
          <a:stretch/>
        </p:blipFill>
        <p:spPr>
          <a:xfrm>
            <a:off x="10685007" y="6112464"/>
            <a:ext cx="1427374" cy="740162"/>
          </a:xfrm>
          <a:prstGeom prst="rect">
            <a:avLst/>
          </a:prstGeom>
        </p:spPr>
      </p:pic>
    </p:spTree>
    <p:extLst>
      <p:ext uri="{BB962C8B-B14F-4D97-AF65-F5344CB8AC3E}">
        <p14:creationId xmlns:p14="http://schemas.microsoft.com/office/powerpoint/2010/main" val="55197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3B9DA-DEF9-806F-0E7C-14F26800C136}"/>
              </a:ext>
            </a:extLst>
          </p:cNvPr>
          <p:cNvSpPr>
            <a:spLocks noGrp="1"/>
          </p:cNvSpPr>
          <p:nvPr>
            <p:ph type="title"/>
          </p:nvPr>
        </p:nvSpPr>
        <p:spPr>
          <a:xfrm>
            <a:off x="831850" y="1709738"/>
            <a:ext cx="10515600" cy="2852737"/>
          </a:xfrm>
        </p:spPr>
        <p:txBody>
          <a:bodyPr anchor="b"/>
          <a:lstStyle>
            <a:lvl1pPr>
              <a:defRPr sz="6000">
                <a:solidFill>
                  <a:srgbClr val="213A7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FB6C4DED-DE34-7B81-F957-3843F54B22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9E1D25-891D-3A4B-B6D4-F4A0AC2041FA}"/>
              </a:ext>
            </a:extLst>
          </p:cNvPr>
          <p:cNvSpPr>
            <a:spLocks noGrp="1"/>
          </p:cNvSpPr>
          <p:nvPr>
            <p:ph type="dt" sz="half" idx="10"/>
          </p:nvPr>
        </p:nvSpPr>
        <p:spPr/>
        <p:txBody>
          <a:bodyPr/>
          <a:lstStyle/>
          <a:p>
            <a:fld id="{FFC61BEA-1785-4BAF-949E-3D2341E608C5}" type="datetimeFigureOut">
              <a:rPr lang="en-US" smtClean="0"/>
              <a:t>4/7/2025</a:t>
            </a:fld>
            <a:endParaRPr lang="en-US" dirty="0"/>
          </a:p>
        </p:txBody>
      </p:sp>
      <p:sp>
        <p:nvSpPr>
          <p:cNvPr id="5" name="Footer Placeholder 4">
            <a:extLst>
              <a:ext uri="{FF2B5EF4-FFF2-40B4-BE49-F238E27FC236}">
                <a16:creationId xmlns:a16="http://schemas.microsoft.com/office/drawing/2014/main" id="{092767F2-95BF-0086-F671-6CCC9DE70A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07B9EF-3765-2896-0AC9-BA1A5DE16797}"/>
              </a:ext>
            </a:extLst>
          </p:cNvPr>
          <p:cNvSpPr>
            <a:spLocks noGrp="1"/>
          </p:cNvSpPr>
          <p:nvPr>
            <p:ph type="sldNum" sz="quarter" idx="12"/>
          </p:nvPr>
        </p:nvSpPr>
        <p:spPr/>
        <p:txBody>
          <a:bodyPr/>
          <a:lstStyle/>
          <a:p>
            <a:fld id="{3E84D0C4-E25A-44CD-BCB4-28418C35EE4C}" type="slidenum">
              <a:rPr lang="en-US" smtClean="0"/>
              <a:t>‹#›</a:t>
            </a:fld>
            <a:endParaRPr lang="en-US" dirty="0"/>
          </a:p>
        </p:txBody>
      </p:sp>
    </p:spTree>
    <p:extLst>
      <p:ext uri="{BB962C8B-B14F-4D97-AF65-F5344CB8AC3E}">
        <p14:creationId xmlns:p14="http://schemas.microsoft.com/office/powerpoint/2010/main" val="2383449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EDBB-1E68-8F3A-32D3-DC64EA7D9C6F}"/>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EBEEB163-E67E-4739-292A-1FFCF31E418A}"/>
              </a:ext>
            </a:extLst>
          </p:cNvPr>
          <p:cNvSpPr>
            <a:spLocks noGrp="1"/>
          </p:cNvSpPr>
          <p:nvPr>
            <p:ph sz="half" idx="1"/>
          </p:nvPr>
        </p:nvSpPr>
        <p:spPr>
          <a:xfrm>
            <a:off x="838200" y="1825625"/>
            <a:ext cx="5181600" cy="4351338"/>
          </a:xfrm>
        </p:spPr>
        <p:txBody>
          <a:bodyPr/>
          <a:lstStyle>
            <a:lvl1pPr>
              <a:defRPr>
                <a:solidFill>
                  <a:srgbClr val="213A71"/>
                </a:solidFill>
              </a:defRPr>
            </a:lvl1pPr>
            <a:lvl2pPr>
              <a:defRPr>
                <a:solidFill>
                  <a:srgbClr val="213A71"/>
                </a:solidFill>
              </a:defRPr>
            </a:lvl2pPr>
            <a:lvl3pPr>
              <a:defRPr>
                <a:solidFill>
                  <a:srgbClr val="213A71"/>
                </a:solidFill>
              </a:defRPr>
            </a:lvl3pPr>
            <a:lvl4pPr>
              <a:defRPr>
                <a:solidFill>
                  <a:srgbClr val="213A71"/>
                </a:solidFill>
              </a:defRPr>
            </a:lvl4pPr>
            <a:lvl5pPr>
              <a:defRPr>
                <a:solidFill>
                  <a:srgbClr val="213A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880A3A65-8CD4-B83A-3D42-60F158386E3A}"/>
              </a:ext>
            </a:extLst>
          </p:cNvPr>
          <p:cNvSpPr>
            <a:spLocks noGrp="1"/>
          </p:cNvSpPr>
          <p:nvPr>
            <p:ph sz="half" idx="2"/>
          </p:nvPr>
        </p:nvSpPr>
        <p:spPr>
          <a:xfrm>
            <a:off x="6172200" y="1825625"/>
            <a:ext cx="5181600" cy="4351338"/>
          </a:xfrm>
        </p:spPr>
        <p:txBody>
          <a:bodyPr/>
          <a:lstStyle>
            <a:lvl1pPr>
              <a:defRPr>
                <a:solidFill>
                  <a:srgbClr val="213A71"/>
                </a:solidFill>
              </a:defRPr>
            </a:lvl1pPr>
            <a:lvl2pPr>
              <a:defRPr>
                <a:solidFill>
                  <a:srgbClr val="213A71"/>
                </a:solidFill>
              </a:defRPr>
            </a:lvl2pPr>
            <a:lvl3pPr>
              <a:defRPr>
                <a:solidFill>
                  <a:srgbClr val="213A71"/>
                </a:solidFill>
              </a:defRPr>
            </a:lvl3pPr>
            <a:lvl4pPr>
              <a:defRPr>
                <a:solidFill>
                  <a:srgbClr val="213A71"/>
                </a:solidFill>
              </a:defRPr>
            </a:lvl4pPr>
            <a:lvl5pPr>
              <a:defRPr>
                <a:solidFill>
                  <a:srgbClr val="213A7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1AA3F785-0777-8FBF-15A3-7D75E0955A0F}"/>
              </a:ext>
            </a:extLst>
          </p:cNvPr>
          <p:cNvSpPr>
            <a:spLocks noGrp="1"/>
          </p:cNvSpPr>
          <p:nvPr>
            <p:ph type="dt" sz="half" idx="10"/>
          </p:nvPr>
        </p:nvSpPr>
        <p:spPr/>
        <p:txBody>
          <a:bodyPr/>
          <a:lstStyle/>
          <a:p>
            <a:fld id="{FFC61BEA-1785-4BAF-949E-3D2341E608C5}" type="datetimeFigureOut">
              <a:rPr lang="en-US" smtClean="0"/>
              <a:t>4/7/2025</a:t>
            </a:fld>
            <a:endParaRPr lang="en-US" dirty="0"/>
          </a:p>
        </p:txBody>
      </p:sp>
      <p:sp>
        <p:nvSpPr>
          <p:cNvPr id="6" name="Footer Placeholder 5">
            <a:extLst>
              <a:ext uri="{FF2B5EF4-FFF2-40B4-BE49-F238E27FC236}">
                <a16:creationId xmlns:a16="http://schemas.microsoft.com/office/drawing/2014/main" id="{1B1DBE37-4D72-C8D5-8D0B-4E62FB58DE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EE2A778-F69B-775D-298A-E606E5F4E340}"/>
              </a:ext>
            </a:extLst>
          </p:cNvPr>
          <p:cNvSpPr>
            <a:spLocks noGrp="1"/>
          </p:cNvSpPr>
          <p:nvPr>
            <p:ph type="sldNum" sz="quarter" idx="12"/>
          </p:nvPr>
        </p:nvSpPr>
        <p:spPr/>
        <p:txBody>
          <a:bodyPr/>
          <a:lstStyle/>
          <a:p>
            <a:fld id="{3E84D0C4-E25A-44CD-BCB4-28418C35EE4C}" type="slidenum">
              <a:rPr lang="en-US" smtClean="0"/>
              <a:t>‹#›</a:t>
            </a:fld>
            <a:endParaRPr lang="en-US" dirty="0"/>
          </a:p>
        </p:txBody>
      </p:sp>
    </p:spTree>
    <p:extLst>
      <p:ext uri="{BB962C8B-B14F-4D97-AF65-F5344CB8AC3E}">
        <p14:creationId xmlns:p14="http://schemas.microsoft.com/office/powerpoint/2010/main" val="733831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BA047-1AFF-4179-65A4-2AF2B34119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4EDB615-B631-FAC0-B25B-4028BEECC9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8136E5-A36C-3BE5-5AC2-C7186899F1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7432B5-1DF2-0F21-D1D1-C807A0FD0A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35F95C-736D-823B-A666-2DE7A20C1D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FE9FDD-6B92-D2AC-B49F-B9E5318DF782}"/>
              </a:ext>
            </a:extLst>
          </p:cNvPr>
          <p:cNvSpPr>
            <a:spLocks noGrp="1"/>
          </p:cNvSpPr>
          <p:nvPr>
            <p:ph type="dt" sz="half" idx="10"/>
          </p:nvPr>
        </p:nvSpPr>
        <p:spPr/>
        <p:txBody>
          <a:bodyPr/>
          <a:lstStyle/>
          <a:p>
            <a:fld id="{FFC61BEA-1785-4BAF-949E-3D2341E608C5}" type="datetimeFigureOut">
              <a:rPr lang="en-US" smtClean="0"/>
              <a:t>4/7/2025</a:t>
            </a:fld>
            <a:endParaRPr lang="en-US" dirty="0"/>
          </a:p>
        </p:txBody>
      </p:sp>
      <p:sp>
        <p:nvSpPr>
          <p:cNvPr id="8" name="Footer Placeholder 7">
            <a:extLst>
              <a:ext uri="{FF2B5EF4-FFF2-40B4-BE49-F238E27FC236}">
                <a16:creationId xmlns:a16="http://schemas.microsoft.com/office/drawing/2014/main" id="{12A3F244-2D66-CB86-F99F-BC72BF80CFB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5165D4C-0B0C-A7D7-7987-92B00C18B644}"/>
              </a:ext>
            </a:extLst>
          </p:cNvPr>
          <p:cNvSpPr>
            <a:spLocks noGrp="1"/>
          </p:cNvSpPr>
          <p:nvPr>
            <p:ph type="sldNum" sz="quarter" idx="12"/>
          </p:nvPr>
        </p:nvSpPr>
        <p:spPr/>
        <p:txBody>
          <a:bodyPr/>
          <a:lstStyle/>
          <a:p>
            <a:fld id="{3E84D0C4-E25A-44CD-BCB4-28418C35EE4C}" type="slidenum">
              <a:rPr lang="en-US" smtClean="0"/>
              <a:t>‹#›</a:t>
            </a:fld>
            <a:endParaRPr lang="en-US" dirty="0"/>
          </a:p>
        </p:txBody>
      </p:sp>
    </p:spTree>
    <p:extLst>
      <p:ext uri="{BB962C8B-B14F-4D97-AF65-F5344CB8AC3E}">
        <p14:creationId xmlns:p14="http://schemas.microsoft.com/office/powerpoint/2010/main" val="155664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88A03B2-E36C-39D6-4E14-7BA95E72F1F8}"/>
              </a:ext>
            </a:extLst>
          </p:cNvPr>
          <p:cNvSpPr/>
          <p:nvPr userDrawn="1"/>
        </p:nvSpPr>
        <p:spPr>
          <a:xfrm>
            <a:off x="838200" y="819150"/>
            <a:ext cx="10515600" cy="4924425"/>
          </a:xfrm>
          <a:prstGeom prst="rect">
            <a:avLst/>
          </a:prstGeom>
          <a:solidFill>
            <a:srgbClr val="213A71"/>
          </a:solidFill>
          <a:ln>
            <a:solidFill>
              <a:schemeClr val="bg1"/>
            </a:solidFill>
          </a:ln>
          <a:effectLst>
            <a:softEdge rad="127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884A460-F97D-8CF8-BC7A-2DEF8B243F82}"/>
              </a:ext>
            </a:extLst>
          </p:cNvPr>
          <p:cNvSpPr>
            <a:spLocks noGrp="1"/>
          </p:cNvSpPr>
          <p:nvPr>
            <p:ph type="title" hasCustomPrompt="1"/>
          </p:nvPr>
        </p:nvSpPr>
        <p:spPr>
          <a:xfrm>
            <a:off x="1028700" y="2659917"/>
            <a:ext cx="10048875" cy="1325563"/>
          </a:xfrm>
        </p:spPr>
        <p:txBody>
          <a:bodyPr/>
          <a:lstStyle>
            <a:lvl1pPr>
              <a:defRPr>
                <a:solidFill>
                  <a:schemeClr val="bg1"/>
                </a:solidFill>
              </a:defRPr>
            </a:lvl1pPr>
          </a:lstStyle>
          <a:p>
            <a:r>
              <a:rPr lang="en-US" dirty="0"/>
              <a:t>Section Intro Slide</a:t>
            </a:r>
          </a:p>
        </p:txBody>
      </p:sp>
      <p:cxnSp>
        <p:nvCxnSpPr>
          <p:cNvPr id="8" name="Straight Connector 7">
            <a:extLst>
              <a:ext uri="{FF2B5EF4-FFF2-40B4-BE49-F238E27FC236}">
                <a16:creationId xmlns:a16="http://schemas.microsoft.com/office/drawing/2014/main" id="{9E2675D1-56EB-8ED8-9357-BF00DA958B42}"/>
              </a:ext>
            </a:extLst>
          </p:cNvPr>
          <p:cNvCxnSpPr>
            <a:cxnSpLocks/>
          </p:cNvCxnSpPr>
          <p:nvPr userDrawn="1"/>
        </p:nvCxnSpPr>
        <p:spPr>
          <a:xfrm>
            <a:off x="1028700" y="3985480"/>
            <a:ext cx="10067925" cy="0"/>
          </a:xfrm>
          <a:prstGeom prst="line">
            <a:avLst/>
          </a:prstGeom>
          <a:ln w="38100">
            <a:solidFill>
              <a:schemeClr val="bg1"/>
            </a:solidFill>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38222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B5B148-C71E-5230-D658-67009B71998E}"/>
              </a:ext>
            </a:extLst>
          </p:cNvPr>
          <p:cNvSpPr>
            <a:spLocks noGrp="1"/>
          </p:cNvSpPr>
          <p:nvPr>
            <p:ph type="dt" sz="half" idx="10"/>
          </p:nvPr>
        </p:nvSpPr>
        <p:spPr/>
        <p:txBody>
          <a:bodyPr/>
          <a:lstStyle/>
          <a:p>
            <a:fld id="{FFC61BEA-1785-4BAF-949E-3D2341E608C5}" type="datetimeFigureOut">
              <a:rPr lang="en-US" smtClean="0"/>
              <a:t>4/7/2025</a:t>
            </a:fld>
            <a:endParaRPr lang="en-US" dirty="0"/>
          </a:p>
        </p:txBody>
      </p:sp>
      <p:sp>
        <p:nvSpPr>
          <p:cNvPr id="3" name="Footer Placeholder 2">
            <a:extLst>
              <a:ext uri="{FF2B5EF4-FFF2-40B4-BE49-F238E27FC236}">
                <a16:creationId xmlns:a16="http://schemas.microsoft.com/office/drawing/2014/main" id="{9A29DE56-9EEA-BD90-EED2-1FC4E67FE06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D97F3A9-E929-B152-4904-54DE412F6994}"/>
              </a:ext>
            </a:extLst>
          </p:cNvPr>
          <p:cNvSpPr>
            <a:spLocks noGrp="1"/>
          </p:cNvSpPr>
          <p:nvPr>
            <p:ph type="sldNum" sz="quarter" idx="12"/>
          </p:nvPr>
        </p:nvSpPr>
        <p:spPr/>
        <p:txBody>
          <a:bodyPr/>
          <a:lstStyle/>
          <a:p>
            <a:fld id="{3E84D0C4-E25A-44CD-BCB4-28418C35EE4C}" type="slidenum">
              <a:rPr lang="en-US" smtClean="0"/>
              <a:t>‹#›</a:t>
            </a:fld>
            <a:endParaRPr lang="en-US" dirty="0"/>
          </a:p>
        </p:txBody>
      </p:sp>
    </p:spTree>
    <p:extLst>
      <p:ext uri="{BB962C8B-B14F-4D97-AF65-F5344CB8AC3E}">
        <p14:creationId xmlns:p14="http://schemas.microsoft.com/office/powerpoint/2010/main" val="2171057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D888B-B5BE-4468-BFF7-8077883CC0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A0C0D9-7146-8CA4-5F81-5EF09BC7E3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98C3F6E-C4BA-731C-FDA7-94F401ACE3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07B0B0-E26C-8C33-F20B-6456BD5F47AE}"/>
              </a:ext>
            </a:extLst>
          </p:cNvPr>
          <p:cNvSpPr>
            <a:spLocks noGrp="1"/>
          </p:cNvSpPr>
          <p:nvPr>
            <p:ph type="dt" sz="half" idx="10"/>
          </p:nvPr>
        </p:nvSpPr>
        <p:spPr/>
        <p:txBody>
          <a:bodyPr/>
          <a:lstStyle/>
          <a:p>
            <a:fld id="{FFC61BEA-1785-4BAF-949E-3D2341E608C5}" type="datetimeFigureOut">
              <a:rPr lang="en-US" smtClean="0"/>
              <a:t>4/7/2025</a:t>
            </a:fld>
            <a:endParaRPr lang="en-US" dirty="0"/>
          </a:p>
        </p:txBody>
      </p:sp>
      <p:sp>
        <p:nvSpPr>
          <p:cNvPr id="6" name="Footer Placeholder 5">
            <a:extLst>
              <a:ext uri="{FF2B5EF4-FFF2-40B4-BE49-F238E27FC236}">
                <a16:creationId xmlns:a16="http://schemas.microsoft.com/office/drawing/2014/main" id="{FD1EA490-2D46-51EA-DC40-3349F72CCA9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9DE1AA2-2714-5543-44C6-3665D074EF6F}"/>
              </a:ext>
            </a:extLst>
          </p:cNvPr>
          <p:cNvSpPr>
            <a:spLocks noGrp="1"/>
          </p:cNvSpPr>
          <p:nvPr>
            <p:ph type="sldNum" sz="quarter" idx="12"/>
          </p:nvPr>
        </p:nvSpPr>
        <p:spPr/>
        <p:txBody>
          <a:bodyPr/>
          <a:lstStyle/>
          <a:p>
            <a:fld id="{3E84D0C4-E25A-44CD-BCB4-28418C35EE4C}" type="slidenum">
              <a:rPr lang="en-US" smtClean="0"/>
              <a:t>‹#›</a:t>
            </a:fld>
            <a:endParaRPr lang="en-US" dirty="0"/>
          </a:p>
        </p:txBody>
      </p:sp>
    </p:spTree>
    <p:extLst>
      <p:ext uri="{BB962C8B-B14F-4D97-AF65-F5344CB8AC3E}">
        <p14:creationId xmlns:p14="http://schemas.microsoft.com/office/powerpoint/2010/main" val="561373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73693-1AB9-9077-6BC4-650634EFBE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18A2AFA-FDAD-9956-C003-9D3D4F38A7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7657325-826F-8365-8558-D23C9016D0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D6A74A-F3F2-47FE-8A4F-2B5C5C311C06}"/>
              </a:ext>
            </a:extLst>
          </p:cNvPr>
          <p:cNvSpPr>
            <a:spLocks noGrp="1"/>
          </p:cNvSpPr>
          <p:nvPr>
            <p:ph type="dt" sz="half" idx="10"/>
          </p:nvPr>
        </p:nvSpPr>
        <p:spPr/>
        <p:txBody>
          <a:bodyPr/>
          <a:lstStyle/>
          <a:p>
            <a:fld id="{FFC61BEA-1785-4BAF-949E-3D2341E608C5}" type="datetimeFigureOut">
              <a:rPr lang="en-US" smtClean="0"/>
              <a:t>4/7/2025</a:t>
            </a:fld>
            <a:endParaRPr lang="en-US" dirty="0"/>
          </a:p>
        </p:txBody>
      </p:sp>
      <p:sp>
        <p:nvSpPr>
          <p:cNvPr id="6" name="Footer Placeholder 5">
            <a:extLst>
              <a:ext uri="{FF2B5EF4-FFF2-40B4-BE49-F238E27FC236}">
                <a16:creationId xmlns:a16="http://schemas.microsoft.com/office/drawing/2014/main" id="{4BC1D342-7CF0-893F-DA29-25B692E034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7E813E6-51A8-C62A-F412-29B2559F7A30}"/>
              </a:ext>
            </a:extLst>
          </p:cNvPr>
          <p:cNvSpPr>
            <a:spLocks noGrp="1"/>
          </p:cNvSpPr>
          <p:nvPr>
            <p:ph type="sldNum" sz="quarter" idx="12"/>
          </p:nvPr>
        </p:nvSpPr>
        <p:spPr/>
        <p:txBody>
          <a:bodyPr/>
          <a:lstStyle/>
          <a:p>
            <a:fld id="{3E84D0C4-E25A-44CD-BCB4-28418C35EE4C}" type="slidenum">
              <a:rPr lang="en-US" smtClean="0"/>
              <a:t>‹#›</a:t>
            </a:fld>
            <a:endParaRPr lang="en-US" dirty="0"/>
          </a:p>
        </p:txBody>
      </p:sp>
    </p:spTree>
    <p:extLst>
      <p:ext uri="{BB962C8B-B14F-4D97-AF65-F5344CB8AC3E}">
        <p14:creationId xmlns:p14="http://schemas.microsoft.com/office/powerpoint/2010/main" val="2185046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BCF4B8-A411-59C5-F0C4-15CC96BA5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951C8A-A8CF-7E23-AE76-9C1EE681DA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BE2617-CFCA-B9A0-C36E-D6B960968A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C61BEA-1785-4BAF-949E-3D2341E608C5}" type="datetimeFigureOut">
              <a:rPr lang="en-US" smtClean="0"/>
              <a:t>4/7/2025</a:t>
            </a:fld>
            <a:endParaRPr lang="en-US" dirty="0"/>
          </a:p>
        </p:txBody>
      </p:sp>
      <p:sp>
        <p:nvSpPr>
          <p:cNvPr id="5" name="Footer Placeholder 4">
            <a:extLst>
              <a:ext uri="{FF2B5EF4-FFF2-40B4-BE49-F238E27FC236}">
                <a16:creationId xmlns:a16="http://schemas.microsoft.com/office/drawing/2014/main" id="{2702239E-9253-0D6F-D94C-59FCF3A6B0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9F04C877-CD42-0BE2-1395-1EFE2B37B0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84D0C4-E25A-44CD-BCB4-28418C35EE4C}" type="slidenum">
              <a:rPr lang="en-US" smtClean="0"/>
              <a:t>‹#›</a:t>
            </a:fld>
            <a:endParaRPr lang="en-US" dirty="0"/>
          </a:p>
        </p:txBody>
      </p:sp>
    </p:spTree>
    <p:extLst>
      <p:ext uri="{BB962C8B-B14F-4D97-AF65-F5344CB8AC3E}">
        <p14:creationId xmlns:p14="http://schemas.microsoft.com/office/powerpoint/2010/main" val="3301903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hyperlink" Target="https://forms.office.com/r/bLck4J5Dea"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36.pn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mailto:rmcrae@nassaucountyny.gov"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hyperlink" Target="mailto:Ian@lifairhousing.or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93BCCB3-737E-FDEA-25F6-F65926F169FA}"/>
              </a:ext>
            </a:extLst>
          </p:cNvPr>
          <p:cNvSpPr>
            <a:spLocks noGrp="1"/>
          </p:cNvSpPr>
          <p:nvPr>
            <p:ph type="title"/>
          </p:nvPr>
        </p:nvSpPr>
        <p:spPr>
          <a:xfrm>
            <a:off x="0" y="243694"/>
            <a:ext cx="12192000" cy="897472"/>
          </a:xfrm>
          <a:ln>
            <a:solidFill>
              <a:srgbClr val="213A71"/>
            </a:solidFill>
          </a:ln>
        </p:spPr>
        <p:txBody>
          <a:bodyPr/>
          <a:lstStyle/>
          <a:p>
            <a:endParaRPr lang="en-US" dirty="0">
              <a:solidFill>
                <a:srgbClr val="213A71"/>
              </a:solidFill>
            </a:endParaRPr>
          </a:p>
        </p:txBody>
      </p:sp>
      <p:sp>
        <p:nvSpPr>
          <p:cNvPr id="11" name="TextBox 10">
            <a:extLst>
              <a:ext uri="{FF2B5EF4-FFF2-40B4-BE49-F238E27FC236}">
                <a16:creationId xmlns:a16="http://schemas.microsoft.com/office/drawing/2014/main" id="{E82E4913-6F6B-EF72-4A2E-D6C4CEEB1370}"/>
              </a:ext>
            </a:extLst>
          </p:cNvPr>
          <p:cNvSpPr txBox="1"/>
          <p:nvPr/>
        </p:nvSpPr>
        <p:spPr>
          <a:xfrm>
            <a:off x="3075808" y="2105941"/>
            <a:ext cx="9386929" cy="523220"/>
          </a:xfrm>
          <a:prstGeom prst="rect">
            <a:avLst/>
          </a:prstGeom>
          <a:noFill/>
        </p:spPr>
        <p:txBody>
          <a:bodyPr wrap="square" rtlCol="0">
            <a:spAutoFit/>
          </a:bodyPr>
          <a:lstStyle/>
          <a:p>
            <a:r>
              <a:rPr lang="en-US" sz="2800" dirty="0">
                <a:solidFill>
                  <a:srgbClr val="213A71"/>
                </a:solidFill>
                <a:latin typeface="Segoe UI Black" panose="020B0A02040204020203" pitchFamily="34" charset="0"/>
                <a:ea typeface="Segoe UI Black" panose="020B0A02040204020203" pitchFamily="34" charset="0"/>
                <a:cs typeface="Segoe UI Semibold" panose="020B0702040204020203" pitchFamily="34" charset="0"/>
              </a:rPr>
              <a:t>Nassau County Office of Community Development</a:t>
            </a:r>
          </a:p>
        </p:txBody>
      </p:sp>
      <p:sp>
        <p:nvSpPr>
          <p:cNvPr id="12" name="Text Placeholder 7">
            <a:extLst>
              <a:ext uri="{FF2B5EF4-FFF2-40B4-BE49-F238E27FC236}">
                <a16:creationId xmlns:a16="http://schemas.microsoft.com/office/drawing/2014/main" id="{1B15EFD6-E7EE-B7FC-E301-40A2432B2757}"/>
              </a:ext>
            </a:extLst>
          </p:cNvPr>
          <p:cNvSpPr txBox="1">
            <a:spLocks/>
          </p:cNvSpPr>
          <p:nvPr/>
        </p:nvSpPr>
        <p:spPr>
          <a:xfrm>
            <a:off x="3075808" y="2596250"/>
            <a:ext cx="8151516" cy="7725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solidFill>
                  <a:srgbClr val="213A71"/>
                </a:solidFill>
                <a:latin typeface="Segoe UI Semibold" panose="020B0702040204020203" pitchFamily="34" charset="0"/>
                <a:cs typeface="Segoe UI Semibold" panose="020B0702040204020203" pitchFamily="34" charset="0"/>
              </a:rPr>
              <a:t>FY 2025 Fair Housing Forum </a:t>
            </a:r>
          </a:p>
        </p:txBody>
      </p:sp>
      <p:pic>
        <p:nvPicPr>
          <p:cNvPr id="13" name="Picture 2">
            <a:extLst>
              <a:ext uri="{FF2B5EF4-FFF2-40B4-BE49-F238E27FC236}">
                <a16:creationId xmlns:a16="http://schemas.microsoft.com/office/drawing/2014/main" id="{9FEEFBBD-38FB-C202-11EA-F3004D0E52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669" y="1379088"/>
            <a:ext cx="2723870" cy="2787756"/>
          </a:xfrm>
          <a:prstGeom prst="rect">
            <a:avLst/>
          </a:prstGeom>
          <a:noFill/>
          <a:extLst>
            <a:ext uri="{909E8E84-426E-40DD-AFC4-6F175D3DCCD1}">
              <a14:hiddenFill xmlns:a14="http://schemas.microsoft.com/office/drawing/2010/main">
                <a:solidFill>
                  <a:srgbClr val="FFFFFF"/>
                </a:solidFill>
              </a14:hiddenFill>
            </a:ext>
          </a:extLst>
        </p:spPr>
      </p:pic>
      <p:sp>
        <p:nvSpPr>
          <p:cNvPr id="14" name="Text Placeholder 7">
            <a:extLst>
              <a:ext uri="{FF2B5EF4-FFF2-40B4-BE49-F238E27FC236}">
                <a16:creationId xmlns:a16="http://schemas.microsoft.com/office/drawing/2014/main" id="{FF3F3D7D-3F94-F8AF-B316-1AB9C4A58826}"/>
              </a:ext>
            </a:extLst>
          </p:cNvPr>
          <p:cNvSpPr txBox="1">
            <a:spLocks/>
          </p:cNvSpPr>
          <p:nvPr/>
        </p:nvSpPr>
        <p:spPr>
          <a:xfrm>
            <a:off x="7719056" y="5852368"/>
            <a:ext cx="1841236" cy="44223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1050" dirty="0">
                <a:solidFill>
                  <a:srgbClr val="213A71"/>
                </a:solidFill>
                <a:latin typeface="Segoe UI Semibold" panose="020B0702040204020203" pitchFamily="34" charset="0"/>
                <a:cs typeface="Segoe UI Semibold" panose="020B0702040204020203" pitchFamily="34" charset="0"/>
              </a:rPr>
              <a:t>Bruce A. Blakeman </a:t>
            </a:r>
          </a:p>
          <a:p>
            <a:pPr marL="0" indent="0" algn="ctr">
              <a:lnSpc>
                <a:spcPct val="100000"/>
              </a:lnSpc>
              <a:spcBef>
                <a:spcPts val="0"/>
              </a:spcBef>
              <a:buNone/>
            </a:pPr>
            <a:r>
              <a:rPr lang="en-US" sz="1050" i="1" dirty="0">
                <a:solidFill>
                  <a:srgbClr val="213A71"/>
                </a:solidFill>
                <a:latin typeface="Segoe UI" panose="020B0502040204020203" pitchFamily="34" charset="0"/>
                <a:cs typeface="Segoe UI" panose="020B0502040204020203" pitchFamily="34" charset="0"/>
              </a:rPr>
              <a:t>Nassau County Executive </a:t>
            </a:r>
          </a:p>
        </p:txBody>
      </p:sp>
      <p:sp>
        <p:nvSpPr>
          <p:cNvPr id="15" name="Text Placeholder 7">
            <a:extLst>
              <a:ext uri="{FF2B5EF4-FFF2-40B4-BE49-F238E27FC236}">
                <a16:creationId xmlns:a16="http://schemas.microsoft.com/office/drawing/2014/main" id="{6A71331F-229C-F83E-359B-56548CFFAA6A}"/>
              </a:ext>
            </a:extLst>
          </p:cNvPr>
          <p:cNvSpPr txBox="1">
            <a:spLocks/>
          </p:cNvSpPr>
          <p:nvPr/>
        </p:nvSpPr>
        <p:spPr>
          <a:xfrm>
            <a:off x="7151566" y="6296016"/>
            <a:ext cx="2976216" cy="52322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1050" dirty="0">
                <a:solidFill>
                  <a:srgbClr val="213A71"/>
                </a:solidFill>
                <a:latin typeface="Segoe UI Semibold" panose="020B0702040204020203" pitchFamily="34" charset="0"/>
                <a:cs typeface="Segoe UI Semibold" panose="020B0702040204020203" pitchFamily="34" charset="0"/>
              </a:rPr>
              <a:t>Jeffrey M. Clark</a:t>
            </a:r>
          </a:p>
          <a:p>
            <a:pPr marL="0" indent="0" algn="ctr">
              <a:lnSpc>
                <a:spcPct val="100000"/>
              </a:lnSpc>
              <a:spcBef>
                <a:spcPts val="0"/>
              </a:spcBef>
              <a:buNone/>
            </a:pPr>
            <a:r>
              <a:rPr lang="en-US" sz="1050" i="1" dirty="0">
                <a:solidFill>
                  <a:srgbClr val="213A71"/>
                </a:solidFill>
                <a:latin typeface="Segoe UI" panose="020B0502040204020203" pitchFamily="34" charset="0"/>
                <a:cs typeface="Segoe UI" panose="020B0502040204020203" pitchFamily="34" charset="0"/>
              </a:rPr>
              <a:t>Executive Director of Community Development </a:t>
            </a:r>
          </a:p>
          <a:p>
            <a:pPr marL="0" indent="0" algn="ctr">
              <a:buNone/>
            </a:pPr>
            <a:endParaRPr lang="en-US" sz="1050" dirty="0">
              <a:solidFill>
                <a:srgbClr val="213A71"/>
              </a:solidFill>
              <a:latin typeface="Segoe UI" panose="020B0502040204020203" pitchFamily="34" charset="0"/>
              <a:cs typeface="Segoe UI" panose="020B0502040204020203" pitchFamily="34" charset="0"/>
            </a:endParaRPr>
          </a:p>
        </p:txBody>
      </p:sp>
      <p:sp>
        <p:nvSpPr>
          <p:cNvPr id="24" name="Text Placeholder 4">
            <a:extLst>
              <a:ext uri="{FF2B5EF4-FFF2-40B4-BE49-F238E27FC236}">
                <a16:creationId xmlns:a16="http://schemas.microsoft.com/office/drawing/2014/main" id="{0F31EE9E-B67B-F69A-6E71-5ABF571152CF}"/>
              </a:ext>
            </a:extLst>
          </p:cNvPr>
          <p:cNvSpPr txBox="1">
            <a:spLocks/>
          </p:cNvSpPr>
          <p:nvPr/>
        </p:nvSpPr>
        <p:spPr>
          <a:xfrm>
            <a:off x="3169056" y="3693995"/>
            <a:ext cx="1120986" cy="263460"/>
          </a:xfrm>
          <a:prstGeom prst="rect">
            <a:avLst/>
          </a:prstGeom>
        </p:spPr>
        <p:txBody>
          <a:bodyPr vert="horz" lIns="0" tIns="0" rIns="0" bIns="0" rtlCol="0">
            <a:normAutofit/>
          </a:bodyPr>
          <a:lstStyle>
            <a:lvl1pPr marL="0" indent="0" algn="l" defTabSz="914400" rtl="0" eaLnBrk="1" latinLnBrk="0" hangingPunct="1">
              <a:lnSpc>
                <a:spcPct val="120000"/>
              </a:lnSpc>
              <a:spcBef>
                <a:spcPts val="1000"/>
              </a:spcBef>
              <a:buFont typeface="Arial" panose="020B0604020202020204" pitchFamily="34" charset="0"/>
              <a:buNone/>
              <a:defRPr lang="en-US" sz="1200" b="0" i="1" kern="1200" baseline="0" dirty="0">
                <a:solidFill>
                  <a:srgbClr val="15346E"/>
                </a:solidFill>
                <a:latin typeface="Segoe UI" panose="020B0502040204020203" pitchFamily="34" charset="0"/>
                <a:ea typeface="Segoe UI" panose="020B0502040204020203" pitchFamily="34" charset="0"/>
                <a:cs typeface="Segoe UI" panose="020B0502040204020203" pitchFamily="34" charset="0"/>
              </a:defRPr>
            </a:lvl1pPr>
            <a:lvl2pPr marL="182880" indent="-182880" algn="l" defTabSz="914400" rtl="0" eaLnBrk="1" latinLnBrk="0" hangingPunct="1">
              <a:lnSpc>
                <a:spcPct val="120000"/>
              </a:lnSpc>
              <a:spcBef>
                <a:spcPts val="600"/>
              </a:spcBef>
              <a:buClr>
                <a:srgbClr val="15346E"/>
              </a:buClr>
              <a:buFont typeface="Arial" panose="020B0604020202020204" pitchFamily="34" charset="0"/>
              <a:buChar char="•"/>
              <a:defRPr sz="2200" kern="1200" baseline="0">
                <a:solidFill>
                  <a:srgbClr val="15346E"/>
                </a:solidFill>
                <a:latin typeface="Segoe UI Semilight" panose="020B0402040204020203" pitchFamily="34" charset="0"/>
                <a:ea typeface="+mn-ea"/>
                <a:cs typeface="+mn-cs"/>
              </a:defRPr>
            </a:lvl2pPr>
            <a:lvl3pPr marL="365760" indent="-182880" algn="l" defTabSz="914400" rtl="0" eaLnBrk="1" latinLnBrk="0" hangingPunct="1">
              <a:lnSpc>
                <a:spcPct val="110000"/>
              </a:lnSpc>
              <a:spcBef>
                <a:spcPts val="600"/>
              </a:spcBef>
              <a:buClr>
                <a:srgbClr val="15346E"/>
              </a:buClr>
              <a:buSzPct val="90000"/>
              <a:buFont typeface="Wingdings" panose="05000000000000000000" pitchFamily="2" charset="2"/>
              <a:buChar char="§"/>
              <a:defRPr sz="1800" kern="1200" baseline="0">
                <a:solidFill>
                  <a:srgbClr val="15346E"/>
                </a:solidFill>
                <a:latin typeface="Segoe UI Semilight" panose="020B0402040204020203" pitchFamily="34" charset="0"/>
                <a:ea typeface="+mn-ea"/>
                <a:cs typeface="+mn-cs"/>
              </a:defRPr>
            </a:lvl3pPr>
            <a:lvl4pPr marL="640080" indent="-228600" algn="l" defTabSz="914400" rtl="0" eaLnBrk="1" latinLnBrk="0" hangingPunct="1">
              <a:lnSpc>
                <a:spcPct val="110000"/>
              </a:lnSpc>
              <a:spcBef>
                <a:spcPts val="600"/>
              </a:spcBef>
              <a:buClr>
                <a:srgbClr val="15346E"/>
              </a:buClr>
              <a:buSzPct val="120000"/>
              <a:buFont typeface="Segoe UI Semilight" panose="020B0402040204020203" pitchFamily="34" charset="0"/>
              <a:buChar char="◦"/>
              <a:defRPr sz="1800" kern="1200" baseline="0">
                <a:solidFill>
                  <a:srgbClr val="15346E"/>
                </a:solidFill>
                <a:latin typeface="Segoe UI Semilight" panose="020B0402040204020203" pitchFamily="34" charset="0"/>
                <a:ea typeface="+mn-ea"/>
                <a:cs typeface="+mn-cs"/>
              </a:defRPr>
            </a:lvl4pPr>
            <a:lvl5pPr marL="0" indent="0" algn="l" defTabSz="914400" rtl="0" eaLnBrk="1" latinLnBrk="0" hangingPunct="1">
              <a:lnSpc>
                <a:spcPct val="150000"/>
              </a:lnSpc>
              <a:spcBef>
                <a:spcPts val="600"/>
              </a:spcBef>
              <a:buFont typeface="Arial" panose="020B0604020202020204" pitchFamily="34" charset="0"/>
              <a:buNone/>
              <a:defRPr sz="2800" b="0" i="1" kern="1200" baseline="0">
                <a:solidFill>
                  <a:srgbClr val="15346E"/>
                </a:solidFill>
                <a:latin typeface="Segoe UI Light" panose="020B05020402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0" lang="en-US" sz="1200" b="1" i="1" u="none" strike="noStrike" kern="1200" cap="none" spc="0" normalizeH="0" baseline="0" noProof="0" dirty="0">
              <a:ln>
                <a:noFill/>
              </a:ln>
              <a:solidFill>
                <a:srgbClr val="213A71"/>
              </a:solidFill>
              <a:effectLst/>
              <a:uLnTx/>
              <a:uFillTx/>
              <a:latin typeface="Segoe UI Semibold" panose="020B0702040204020203" pitchFamily="34" charset="0"/>
              <a:cs typeface="Segoe UI Semibold" panose="020B0702040204020203" pitchFamily="34" charset="0"/>
            </a:endParaRPr>
          </a:p>
        </p:txBody>
      </p:sp>
      <p:sp>
        <p:nvSpPr>
          <p:cNvPr id="29" name="Text Placeholder 3">
            <a:extLst>
              <a:ext uri="{FF2B5EF4-FFF2-40B4-BE49-F238E27FC236}">
                <a16:creationId xmlns:a16="http://schemas.microsoft.com/office/drawing/2014/main" id="{A0615175-A541-F759-2905-520BC9A04F5D}"/>
              </a:ext>
            </a:extLst>
          </p:cNvPr>
          <p:cNvSpPr txBox="1">
            <a:spLocks/>
          </p:cNvSpPr>
          <p:nvPr/>
        </p:nvSpPr>
        <p:spPr>
          <a:xfrm>
            <a:off x="3169056" y="3468495"/>
            <a:ext cx="1927934" cy="259868"/>
          </a:xfrm>
          <a:prstGeom prst="rect">
            <a:avLst/>
          </a:prstGeom>
        </p:spPr>
        <p:txBody>
          <a:bodyPr vert="horz" lIns="0" tIns="0" rIns="0" bIns="0" rtlCol="0">
            <a:normAutofit/>
          </a:bodyPr>
          <a:lstStyle>
            <a:lvl1pPr marL="0" indent="0" algn="r" defTabSz="914400" rtl="0" eaLnBrk="1" latinLnBrk="0" hangingPunct="1">
              <a:lnSpc>
                <a:spcPct val="120000"/>
              </a:lnSpc>
              <a:spcBef>
                <a:spcPts val="1000"/>
              </a:spcBef>
              <a:buFont typeface="Arial" panose="020B0604020202020204" pitchFamily="34" charset="0"/>
              <a:buNone/>
              <a:defRPr lang="en-US" sz="1200" b="0" kern="1200" baseline="0" dirty="0">
                <a:solidFill>
                  <a:srgbClr val="15346E"/>
                </a:solidFill>
                <a:latin typeface="Segoe UI Semibold" panose="020B0702040204020203" pitchFamily="34" charset="0"/>
                <a:ea typeface="Segoe UI Semibold" panose="020B0702040204020203" pitchFamily="34" charset="0"/>
                <a:cs typeface="Segoe UI Semibold" panose="020B0702040204020203" pitchFamily="34" charset="0"/>
              </a:defRPr>
            </a:lvl1pPr>
            <a:lvl2pPr marL="182880" indent="-182880" algn="l" defTabSz="914400" rtl="0" eaLnBrk="1" latinLnBrk="0" hangingPunct="1">
              <a:lnSpc>
                <a:spcPct val="120000"/>
              </a:lnSpc>
              <a:spcBef>
                <a:spcPts val="600"/>
              </a:spcBef>
              <a:buClr>
                <a:srgbClr val="15346E"/>
              </a:buClr>
              <a:buFont typeface="Arial" panose="020B0604020202020204" pitchFamily="34" charset="0"/>
              <a:buChar char="•"/>
              <a:defRPr sz="2200" kern="1200" baseline="0">
                <a:solidFill>
                  <a:srgbClr val="15346E"/>
                </a:solidFill>
                <a:latin typeface="Segoe UI Semilight" panose="020B0402040204020203" pitchFamily="34" charset="0"/>
                <a:ea typeface="+mn-ea"/>
                <a:cs typeface="+mn-cs"/>
              </a:defRPr>
            </a:lvl2pPr>
            <a:lvl3pPr marL="365760" indent="-182880" algn="l" defTabSz="914400" rtl="0" eaLnBrk="1" latinLnBrk="0" hangingPunct="1">
              <a:lnSpc>
                <a:spcPct val="110000"/>
              </a:lnSpc>
              <a:spcBef>
                <a:spcPts val="600"/>
              </a:spcBef>
              <a:buClr>
                <a:srgbClr val="15346E"/>
              </a:buClr>
              <a:buSzPct val="90000"/>
              <a:buFont typeface="Wingdings" panose="05000000000000000000" pitchFamily="2" charset="2"/>
              <a:buChar char="§"/>
              <a:defRPr sz="1800" kern="1200" baseline="0">
                <a:solidFill>
                  <a:srgbClr val="15346E"/>
                </a:solidFill>
                <a:latin typeface="Segoe UI Semilight" panose="020B0402040204020203" pitchFamily="34" charset="0"/>
                <a:ea typeface="+mn-ea"/>
                <a:cs typeface="+mn-cs"/>
              </a:defRPr>
            </a:lvl3pPr>
            <a:lvl4pPr marL="640080" indent="-228600" algn="l" defTabSz="914400" rtl="0" eaLnBrk="1" latinLnBrk="0" hangingPunct="1">
              <a:lnSpc>
                <a:spcPct val="110000"/>
              </a:lnSpc>
              <a:spcBef>
                <a:spcPts val="600"/>
              </a:spcBef>
              <a:buClr>
                <a:srgbClr val="15346E"/>
              </a:buClr>
              <a:buSzPct val="120000"/>
              <a:buFont typeface="Segoe UI Semilight" panose="020B0402040204020203" pitchFamily="34" charset="0"/>
              <a:buChar char="◦"/>
              <a:defRPr sz="1800" kern="1200" baseline="0">
                <a:solidFill>
                  <a:srgbClr val="15346E"/>
                </a:solidFill>
                <a:latin typeface="Segoe UI Semilight" panose="020B0402040204020203" pitchFamily="34" charset="0"/>
                <a:ea typeface="+mn-ea"/>
                <a:cs typeface="+mn-cs"/>
              </a:defRPr>
            </a:lvl4pPr>
            <a:lvl5pPr marL="0" indent="0" algn="l" defTabSz="914400" rtl="0" eaLnBrk="1" latinLnBrk="0" hangingPunct="1">
              <a:lnSpc>
                <a:spcPct val="150000"/>
              </a:lnSpc>
              <a:spcBef>
                <a:spcPts val="600"/>
              </a:spcBef>
              <a:buFont typeface="Arial" panose="020B0604020202020204" pitchFamily="34" charset="0"/>
              <a:buNone/>
              <a:defRPr sz="2800" b="0" i="1" kern="1200" baseline="0">
                <a:solidFill>
                  <a:srgbClr val="15346E"/>
                </a:solidFill>
                <a:latin typeface="Segoe UI Light" panose="020B05020402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200" b="1" i="0" u="none" strike="noStrike" kern="1200" cap="none" spc="0" normalizeH="0" baseline="0" noProof="0" dirty="0">
                <a:ln>
                  <a:noFill/>
                </a:ln>
                <a:solidFill>
                  <a:srgbClr val="213A71"/>
                </a:solidFill>
                <a:effectLst/>
                <a:uLnTx/>
                <a:uFillTx/>
                <a:latin typeface="Segoe UI" panose="020B0502040204020203" pitchFamily="34" charset="0"/>
                <a:cs typeface="Segoe UI" panose="020B0502040204020203" pitchFamily="34" charset="0"/>
              </a:rPr>
              <a:t>April 15, 2025 – 11:00 AM</a:t>
            </a:r>
          </a:p>
        </p:txBody>
      </p:sp>
      <p:pic>
        <p:nvPicPr>
          <p:cNvPr id="4" name="Picture 3" descr="A black background with a house and text&#10;&#10;AI-generated content may be incorrect.">
            <a:extLst>
              <a:ext uri="{FF2B5EF4-FFF2-40B4-BE49-F238E27FC236}">
                <a16:creationId xmlns:a16="http://schemas.microsoft.com/office/drawing/2014/main" id="{FC893AE5-AE94-0F72-B0A7-4E7E12580F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58500" y="272710"/>
            <a:ext cx="1238250" cy="825501"/>
          </a:xfrm>
          <a:prstGeom prst="rect">
            <a:avLst/>
          </a:prstGeom>
        </p:spPr>
      </p:pic>
      <p:sp>
        <p:nvSpPr>
          <p:cNvPr id="2" name="TextBox 1">
            <a:extLst>
              <a:ext uri="{FF2B5EF4-FFF2-40B4-BE49-F238E27FC236}">
                <a16:creationId xmlns:a16="http://schemas.microsoft.com/office/drawing/2014/main" id="{E3EE92F3-B587-790B-9AE4-6B4E0322AC8B}"/>
              </a:ext>
            </a:extLst>
          </p:cNvPr>
          <p:cNvSpPr txBox="1"/>
          <p:nvPr/>
        </p:nvSpPr>
        <p:spPr>
          <a:xfrm>
            <a:off x="257669" y="5249872"/>
            <a:ext cx="7050243" cy="1415772"/>
          </a:xfrm>
          <a:prstGeom prst="rect">
            <a:avLst/>
          </a:prstGeom>
          <a:noFill/>
        </p:spPr>
        <p:txBody>
          <a:bodyPr wrap="square" rtlCol="0">
            <a:spAutoFit/>
          </a:bodyPr>
          <a:lstStyle/>
          <a:p>
            <a:pPr marL="0" indent="0">
              <a:lnSpc>
                <a:spcPct val="100000"/>
              </a:lnSpc>
              <a:spcBef>
                <a:spcPts val="0"/>
              </a:spcBef>
              <a:buNone/>
            </a:pPr>
            <a:r>
              <a:rPr lang="en-US" sz="1200" u="sng" dirty="0">
                <a:solidFill>
                  <a:srgbClr val="213A71"/>
                </a:solidFill>
                <a:latin typeface="Segoe UI" panose="020B0502040204020203" pitchFamily="34" charset="0"/>
                <a:cs typeface="Segoe UI" panose="020B0502040204020203" pitchFamily="34" charset="0"/>
              </a:rPr>
              <a:t>Presenters </a:t>
            </a:r>
          </a:p>
          <a:p>
            <a:r>
              <a:rPr lang="en-US" sz="1200" i="1" dirty="0">
                <a:solidFill>
                  <a:srgbClr val="213A71"/>
                </a:solidFill>
                <a:latin typeface="Segoe UI Semibold" panose="020B0702040204020203" pitchFamily="34" charset="0"/>
                <a:cs typeface="Segoe UI Semibold" panose="020B0702040204020203" pitchFamily="34" charset="0"/>
              </a:rPr>
              <a:t>Irene Villacci, Esq. </a:t>
            </a:r>
            <a:r>
              <a:rPr lang="en-US" sz="1200" i="1" dirty="0">
                <a:solidFill>
                  <a:srgbClr val="213A71"/>
                </a:solidFill>
                <a:latin typeface="Segoe UI" panose="020B0502040204020203" pitchFamily="34" charset="0"/>
                <a:cs typeface="Segoe UI" panose="020B0502040204020203" pitchFamily="34" charset="0"/>
              </a:rPr>
              <a:t>– Deputy County Attorney, Office of the Nassau County Attorney</a:t>
            </a:r>
          </a:p>
          <a:p>
            <a:pPr marL="0" indent="0">
              <a:spcBef>
                <a:spcPts val="0"/>
              </a:spcBef>
              <a:buNone/>
            </a:pPr>
            <a:r>
              <a:rPr lang="en-US" sz="1200" i="1" dirty="0">
                <a:solidFill>
                  <a:srgbClr val="213A71"/>
                </a:solidFill>
                <a:latin typeface="Segoe UI Semibold" panose="020B0702040204020203" pitchFamily="34" charset="0"/>
                <a:cs typeface="Segoe UI Semibold" panose="020B0702040204020203" pitchFamily="34" charset="0"/>
              </a:rPr>
              <a:t>Gina Martini, AICP </a:t>
            </a:r>
            <a:r>
              <a:rPr lang="en-US" sz="1200" i="1" dirty="0">
                <a:solidFill>
                  <a:srgbClr val="213A71"/>
                </a:solidFill>
                <a:latin typeface="Segoe UI" panose="020B0502040204020203" pitchFamily="34" charset="0"/>
                <a:cs typeface="Segoe UI" panose="020B0502040204020203" pitchFamily="34" charset="0"/>
              </a:rPr>
              <a:t>– Planning Consultant, VHB</a:t>
            </a:r>
          </a:p>
          <a:p>
            <a:r>
              <a:rPr lang="en-US" sz="1200" i="1" dirty="0">
                <a:solidFill>
                  <a:srgbClr val="213A71"/>
                </a:solidFill>
                <a:latin typeface="Segoe UI Semibold" panose="020B0702040204020203" pitchFamily="34" charset="0"/>
                <a:cs typeface="Segoe UI Semibold" panose="020B0702040204020203" pitchFamily="34" charset="0"/>
              </a:rPr>
              <a:t>Ian Wilder, Esq. </a:t>
            </a:r>
            <a:r>
              <a:rPr lang="en-US" sz="1200" i="1" dirty="0">
                <a:solidFill>
                  <a:srgbClr val="213A71"/>
                </a:solidFill>
                <a:latin typeface="Segoe UI" panose="020B0502040204020203" pitchFamily="34" charset="0"/>
                <a:cs typeface="Segoe UI" panose="020B0502040204020203" pitchFamily="34" charset="0"/>
              </a:rPr>
              <a:t>– Executive Director, Long Island Housing Services</a:t>
            </a:r>
          </a:p>
          <a:p>
            <a:r>
              <a:rPr lang="en-US" sz="1200" i="1" dirty="0">
                <a:solidFill>
                  <a:srgbClr val="213A71"/>
                </a:solidFill>
                <a:latin typeface="Segoe UI Semibold" panose="020B0702040204020203" pitchFamily="34" charset="0"/>
                <a:cs typeface="Segoe UI Semibold" panose="020B0702040204020203" pitchFamily="34" charset="0"/>
              </a:rPr>
              <a:t>Rodney H. McRae  </a:t>
            </a:r>
            <a:r>
              <a:rPr lang="en-US" sz="1200" i="1" dirty="0">
                <a:solidFill>
                  <a:srgbClr val="213A71"/>
                </a:solidFill>
                <a:latin typeface="Segoe UI" panose="020B0502040204020203" pitchFamily="34" charset="0"/>
                <a:cs typeface="Segoe UI" panose="020B0502040204020203" pitchFamily="34" charset="0"/>
              </a:rPr>
              <a:t>– </a:t>
            </a:r>
            <a:r>
              <a:rPr lang="en-US" sz="1200" i="1" dirty="0">
                <a:solidFill>
                  <a:srgbClr val="213A71"/>
                </a:solidFill>
                <a:latin typeface="Segoe UI Semibold" panose="020B0702040204020203" pitchFamily="34" charset="0"/>
                <a:cs typeface="Segoe UI Semibold" panose="020B0702040204020203" pitchFamily="34" charset="0"/>
              </a:rPr>
              <a:t> </a:t>
            </a:r>
            <a:r>
              <a:rPr lang="en-US" sz="1200" i="1" dirty="0">
                <a:solidFill>
                  <a:srgbClr val="213A71"/>
                </a:solidFill>
                <a:latin typeface="Segoe UI" panose="020B0502040204020203" pitchFamily="34" charset="0"/>
                <a:cs typeface="Segoe UI" panose="020B0502040204020203" pitchFamily="34" charset="0"/>
              </a:rPr>
              <a:t>Executive Director, Nassau County Human Rights Commission</a:t>
            </a:r>
          </a:p>
          <a:p>
            <a:r>
              <a:rPr lang="en-US" sz="1200" i="1" dirty="0">
                <a:solidFill>
                  <a:srgbClr val="213A71"/>
                </a:solidFill>
                <a:latin typeface="Segoe UI Semibold" panose="020B0702040204020203" pitchFamily="34" charset="0"/>
                <a:cs typeface="Segoe UI Semibold" panose="020B0702040204020203" pitchFamily="34" charset="0"/>
              </a:rPr>
              <a:t>Maria Rivera  </a:t>
            </a:r>
            <a:r>
              <a:rPr lang="en-US" sz="1200" i="1" dirty="0">
                <a:solidFill>
                  <a:srgbClr val="213A71"/>
                </a:solidFill>
                <a:latin typeface="Segoe UI" panose="020B0502040204020203" pitchFamily="34" charset="0"/>
                <a:cs typeface="Segoe UI" panose="020B0502040204020203" pitchFamily="34" charset="0"/>
              </a:rPr>
              <a:t>– </a:t>
            </a:r>
            <a:r>
              <a:rPr lang="en-US" sz="1200" i="1" dirty="0">
                <a:solidFill>
                  <a:srgbClr val="213A71"/>
                </a:solidFill>
                <a:latin typeface="Segoe UI Semibold" panose="020B0702040204020203" pitchFamily="34" charset="0"/>
                <a:cs typeface="Segoe UI Semibold" panose="020B0702040204020203" pitchFamily="34" charset="0"/>
              </a:rPr>
              <a:t> </a:t>
            </a:r>
            <a:r>
              <a:rPr lang="en-US" sz="1200" i="1" dirty="0">
                <a:solidFill>
                  <a:srgbClr val="213A71"/>
                </a:solidFill>
                <a:latin typeface="Segoe UI" panose="020B0502040204020203" pitchFamily="34" charset="0"/>
                <a:cs typeface="Segoe UI" panose="020B0502040204020203" pitchFamily="34" charset="0"/>
              </a:rPr>
              <a:t>Human Rights Investigator, Nassau County Human Rights Commission</a:t>
            </a:r>
          </a:p>
          <a:p>
            <a:r>
              <a:rPr lang="en-US" sz="1200" i="1" dirty="0">
                <a:solidFill>
                  <a:srgbClr val="213A71"/>
                </a:solidFill>
                <a:latin typeface="Segoe UI Semibold" panose="020B0702040204020203" pitchFamily="34" charset="0"/>
                <a:cs typeface="Segoe UI Semibold" panose="020B0702040204020203" pitchFamily="34" charset="0"/>
              </a:rPr>
              <a:t>Kate Drossos  </a:t>
            </a:r>
            <a:r>
              <a:rPr lang="en-US" sz="1200" i="1" dirty="0">
                <a:solidFill>
                  <a:srgbClr val="213A71"/>
                </a:solidFill>
                <a:latin typeface="Segoe UI" panose="020B0502040204020203" pitchFamily="34" charset="0"/>
                <a:cs typeface="Segoe UI" panose="020B0502040204020203" pitchFamily="34" charset="0"/>
              </a:rPr>
              <a:t>– </a:t>
            </a:r>
            <a:r>
              <a:rPr lang="en-US" sz="1200" i="1" dirty="0">
                <a:solidFill>
                  <a:srgbClr val="213A71"/>
                </a:solidFill>
                <a:latin typeface="Segoe UI Semibold" panose="020B0702040204020203" pitchFamily="34" charset="0"/>
                <a:cs typeface="Segoe UI Semibold" panose="020B0702040204020203" pitchFamily="34" charset="0"/>
              </a:rPr>
              <a:t> </a:t>
            </a:r>
            <a:r>
              <a:rPr lang="en-US" sz="1200" i="1" dirty="0">
                <a:solidFill>
                  <a:srgbClr val="213A71"/>
                </a:solidFill>
                <a:latin typeface="Segoe UI" panose="020B0502040204020203" pitchFamily="34" charset="0"/>
                <a:cs typeface="Segoe UI" panose="020B0502040204020203" pitchFamily="34" charset="0"/>
              </a:rPr>
              <a:t>Human Rights Investigator, Nassau County Human Rights Commission</a:t>
            </a:r>
            <a:r>
              <a:rPr lang="en-US" sz="1400" i="1" dirty="0">
                <a:solidFill>
                  <a:srgbClr val="213A71"/>
                </a:solidFill>
                <a:latin typeface="Segoe UI" panose="020B0502040204020203" pitchFamily="34" charset="0"/>
                <a:cs typeface="Segoe UI" panose="020B0502040204020203" pitchFamily="34" charset="0"/>
              </a:rPr>
              <a:t> </a:t>
            </a:r>
          </a:p>
        </p:txBody>
      </p:sp>
      <p:pic>
        <p:nvPicPr>
          <p:cNvPr id="6" name="Picture 5" descr="A group of people holding hands&#10;&#10;AI-generated content may be incorrect.">
            <a:extLst>
              <a:ext uri="{FF2B5EF4-FFF2-40B4-BE49-F238E27FC236}">
                <a16:creationId xmlns:a16="http://schemas.microsoft.com/office/drawing/2014/main" id="{0915089D-6112-E5D7-DA9C-C54FD7A1692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39513" y="5907812"/>
            <a:ext cx="1457237" cy="885825"/>
          </a:xfrm>
          <a:prstGeom prst="rect">
            <a:avLst/>
          </a:prstGeom>
        </p:spPr>
      </p:pic>
    </p:spTree>
    <p:extLst>
      <p:ext uri="{BB962C8B-B14F-4D97-AF65-F5344CB8AC3E}">
        <p14:creationId xmlns:p14="http://schemas.microsoft.com/office/powerpoint/2010/main" val="2747443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418F3-4127-5287-94F6-326893AA33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C3B300-8FCA-B8B5-1079-148C7844CC9C}"/>
              </a:ext>
            </a:extLst>
          </p:cNvPr>
          <p:cNvSpPr>
            <a:spLocks noGrp="1"/>
          </p:cNvSpPr>
          <p:nvPr>
            <p:ph type="title"/>
          </p:nvPr>
        </p:nvSpPr>
        <p:spPr/>
        <p:txBody>
          <a:bodyPr/>
          <a:lstStyle/>
          <a:p>
            <a:r>
              <a:rPr lang="en-US" dirty="0"/>
              <a:t>Fair Housing Planning in Nassau County</a:t>
            </a:r>
          </a:p>
        </p:txBody>
      </p:sp>
      <p:sp>
        <p:nvSpPr>
          <p:cNvPr id="3" name="Content Placeholder 2">
            <a:extLst>
              <a:ext uri="{FF2B5EF4-FFF2-40B4-BE49-F238E27FC236}">
                <a16:creationId xmlns:a16="http://schemas.microsoft.com/office/drawing/2014/main" id="{3B61C526-01D3-4905-7DEA-A94BF5C77C4F}"/>
              </a:ext>
            </a:extLst>
          </p:cNvPr>
          <p:cNvSpPr>
            <a:spLocks noGrp="1"/>
          </p:cNvSpPr>
          <p:nvPr>
            <p:ph idx="1"/>
          </p:nvPr>
        </p:nvSpPr>
        <p:spPr>
          <a:xfrm>
            <a:off x="647945" y="1253330"/>
            <a:ext cx="10191506" cy="4604545"/>
          </a:xfrm>
        </p:spPr>
        <p:txBody>
          <a:bodyPr>
            <a:normAutofit/>
          </a:bodyPr>
          <a:lstStyle/>
          <a:p>
            <a:pPr>
              <a:lnSpc>
                <a:spcPct val="110000"/>
              </a:lnSpc>
            </a:pPr>
            <a:r>
              <a:rPr lang="en-US" sz="2200" dirty="0"/>
              <a:t>Nassau County actively participates in fair housing planning through an Analysis of Impediments (AI). </a:t>
            </a:r>
          </a:p>
          <a:p>
            <a:pPr lvl="1">
              <a:lnSpc>
                <a:spcPct val="110000"/>
              </a:lnSpc>
              <a:spcAft>
                <a:spcPts val="1200"/>
              </a:spcAft>
              <a:buFont typeface="Wingdings" panose="05000000000000000000" pitchFamily="2" charset="2"/>
              <a:buChar char="§"/>
            </a:pPr>
            <a:r>
              <a:rPr lang="en-US" sz="1800" dirty="0">
                <a:solidFill>
                  <a:srgbClr val="002060"/>
                </a:solidFill>
                <a:latin typeface="Segoe UI Light" panose="020B0502040204020203" pitchFamily="34" charset="0"/>
                <a:cs typeface="Segoe UI Light" panose="020B0502040204020203" pitchFamily="34" charset="0"/>
              </a:rPr>
              <a:t>The goal of the AI is to identify and address barriers that obstruct individuals' ability to secure housing of their choice</a:t>
            </a:r>
            <a:r>
              <a:rPr lang="en-US" sz="1800" dirty="0">
                <a:solidFill>
                  <a:srgbClr val="A9C0E4"/>
                </a:solidFill>
                <a:latin typeface="Segoe UI Light" panose="020B0502040204020203" pitchFamily="34" charset="0"/>
                <a:cs typeface="Segoe UI Light" panose="020B0502040204020203" pitchFamily="34" charset="0"/>
              </a:rPr>
              <a:t>.</a:t>
            </a:r>
          </a:p>
          <a:p>
            <a:pPr>
              <a:lnSpc>
                <a:spcPct val="100000"/>
              </a:lnSpc>
            </a:pPr>
            <a:r>
              <a:rPr lang="en-US" sz="2200" dirty="0"/>
              <a:t>Nassau County is updating its 2020 AI, concurrently with the development of its Five-Year Consolidated Plan (Con Plan).</a:t>
            </a:r>
          </a:p>
          <a:p>
            <a:pPr lvl="1">
              <a:lnSpc>
                <a:spcPct val="100000"/>
              </a:lnSpc>
              <a:buFont typeface="Wingdings" panose="05000000000000000000" pitchFamily="2" charset="2"/>
              <a:buChar char="§"/>
            </a:pPr>
            <a:r>
              <a:rPr lang="en-US" sz="1800" dirty="0">
                <a:solidFill>
                  <a:srgbClr val="002060"/>
                </a:solidFill>
                <a:latin typeface="Segoe UI Light" panose="020B0502040204020203" pitchFamily="34" charset="0"/>
                <a:cs typeface="Segoe UI Light" panose="020B0502040204020203" pitchFamily="34" charset="0"/>
              </a:rPr>
              <a:t>This alignment ensures that fair housing initiatives are integrated into the broader community development objectives, reinforcing the County's dedication to promoting fair and inclusive housing for all. </a:t>
            </a:r>
          </a:p>
          <a:p>
            <a:pPr>
              <a:lnSpc>
                <a:spcPct val="110000"/>
              </a:lnSpc>
              <a:spcAft>
                <a:spcPts val="1200"/>
              </a:spcAft>
            </a:pPr>
            <a:endParaRPr lang="en-US" sz="2200" dirty="0"/>
          </a:p>
          <a:p>
            <a:pPr marL="0" indent="0">
              <a:lnSpc>
                <a:spcPct val="110000"/>
              </a:lnSpc>
              <a:buNone/>
            </a:pPr>
            <a:endParaRPr lang="en-US" sz="2200" dirty="0"/>
          </a:p>
        </p:txBody>
      </p:sp>
    </p:spTree>
    <p:extLst>
      <p:ext uri="{BB962C8B-B14F-4D97-AF65-F5344CB8AC3E}">
        <p14:creationId xmlns:p14="http://schemas.microsoft.com/office/powerpoint/2010/main" val="2131196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569D5-298F-1DB8-0ABC-6AB8718C24EF}"/>
              </a:ext>
            </a:extLst>
          </p:cNvPr>
          <p:cNvSpPr>
            <a:spLocks noGrp="1"/>
          </p:cNvSpPr>
          <p:nvPr>
            <p:ph type="title"/>
          </p:nvPr>
        </p:nvSpPr>
        <p:spPr/>
        <p:txBody>
          <a:bodyPr/>
          <a:lstStyle/>
          <a:p>
            <a:r>
              <a:rPr lang="en-US" dirty="0"/>
              <a:t>2025 Analysis of Impediments</a:t>
            </a:r>
          </a:p>
        </p:txBody>
      </p:sp>
      <p:sp>
        <p:nvSpPr>
          <p:cNvPr id="3" name="Content Placeholder 2">
            <a:extLst>
              <a:ext uri="{FF2B5EF4-FFF2-40B4-BE49-F238E27FC236}">
                <a16:creationId xmlns:a16="http://schemas.microsoft.com/office/drawing/2014/main" id="{807851C2-D151-51BE-255E-DD719B6CE1A9}"/>
              </a:ext>
            </a:extLst>
          </p:cNvPr>
          <p:cNvSpPr>
            <a:spLocks noGrp="1"/>
          </p:cNvSpPr>
          <p:nvPr>
            <p:ph idx="1"/>
          </p:nvPr>
        </p:nvSpPr>
        <p:spPr/>
        <p:txBody>
          <a:bodyPr>
            <a:normAutofit/>
          </a:bodyPr>
          <a:lstStyle/>
          <a:p>
            <a:pPr>
              <a:lnSpc>
                <a:spcPct val="100000"/>
              </a:lnSpc>
              <a:spcAft>
                <a:spcPts val="1200"/>
              </a:spcAft>
            </a:pPr>
            <a:r>
              <a:rPr lang="en-US" dirty="0"/>
              <a:t>The AI is a collaborative effort with a Fair Housing Committee, including representatives from County agencies, fair housing advocacy organizations, and other non-profits.</a:t>
            </a:r>
          </a:p>
          <a:p>
            <a:pPr>
              <a:lnSpc>
                <a:spcPct val="100000"/>
              </a:lnSpc>
              <a:spcAft>
                <a:spcPts val="1200"/>
              </a:spcAft>
            </a:pPr>
            <a:r>
              <a:rPr lang="en-US" b="0" i="0" dirty="0">
                <a:effectLst/>
                <a:latin typeface="Roboto" panose="02000000000000000000" pitchFamily="2" charset="0"/>
              </a:rPr>
              <a:t>Since 2015, requirements for conducting an AI have changed, but Nassau County uses a conservative method to uphold the Fair Housing Act and support AFFH goals.</a:t>
            </a:r>
            <a:endParaRPr lang="en-US" dirty="0"/>
          </a:p>
          <a:p>
            <a:pPr>
              <a:lnSpc>
                <a:spcPct val="100000"/>
              </a:lnSpc>
              <a:spcAft>
                <a:spcPts val="1200"/>
              </a:spcAft>
            </a:pPr>
            <a:r>
              <a:rPr lang="en-US" b="0" i="0" dirty="0">
                <a:effectLst/>
                <a:latin typeface="Roboto" panose="02000000000000000000" pitchFamily="2" charset="0"/>
              </a:rPr>
              <a:t>Nassau County’s Office of Community Development is dedicated to ongoing fair housing planning, refining strategies as new HUD information and resources emerge.</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3014432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85571-223F-76FF-628C-F23ED4A060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57EC3D-DFE8-649B-57BF-E383C0303C1B}"/>
              </a:ext>
            </a:extLst>
          </p:cNvPr>
          <p:cNvSpPr>
            <a:spLocks noGrp="1"/>
          </p:cNvSpPr>
          <p:nvPr>
            <p:ph type="title"/>
          </p:nvPr>
        </p:nvSpPr>
        <p:spPr/>
        <p:txBody>
          <a:bodyPr/>
          <a:lstStyle/>
          <a:p>
            <a:r>
              <a:rPr lang="en-US" dirty="0"/>
              <a:t>Fair Housing Act</a:t>
            </a:r>
            <a:br>
              <a:rPr lang="en-US" dirty="0"/>
            </a:br>
            <a:r>
              <a:rPr lang="en-US" sz="2400" dirty="0"/>
              <a:t>Overview </a:t>
            </a:r>
            <a:endParaRPr lang="en-US" dirty="0"/>
          </a:p>
        </p:txBody>
      </p:sp>
    </p:spTree>
    <p:extLst>
      <p:ext uri="{BB962C8B-B14F-4D97-AF65-F5344CB8AC3E}">
        <p14:creationId xmlns:p14="http://schemas.microsoft.com/office/powerpoint/2010/main" val="706944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46309-EC5F-0179-DBB9-86D9E38CBC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1B05C7-2CEE-A099-E8C6-EFBB7B6759C4}"/>
              </a:ext>
            </a:extLst>
          </p:cNvPr>
          <p:cNvSpPr>
            <a:spLocks noGrp="1"/>
          </p:cNvSpPr>
          <p:nvPr>
            <p:ph type="title"/>
          </p:nvPr>
        </p:nvSpPr>
        <p:spPr/>
        <p:txBody>
          <a:bodyPr/>
          <a:lstStyle/>
          <a:p>
            <a:r>
              <a:rPr lang="en-US" dirty="0"/>
              <a:t>Fair Housing Act Purpose &amp; Protected Classes</a:t>
            </a:r>
          </a:p>
        </p:txBody>
      </p:sp>
      <p:sp>
        <p:nvSpPr>
          <p:cNvPr id="3" name="Content Placeholder 2">
            <a:extLst>
              <a:ext uri="{FF2B5EF4-FFF2-40B4-BE49-F238E27FC236}">
                <a16:creationId xmlns:a16="http://schemas.microsoft.com/office/drawing/2014/main" id="{E5B5337C-79D4-277B-161E-EC6CAC393B87}"/>
              </a:ext>
            </a:extLst>
          </p:cNvPr>
          <p:cNvSpPr>
            <a:spLocks noGrp="1"/>
          </p:cNvSpPr>
          <p:nvPr>
            <p:ph idx="1"/>
          </p:nvPr>
        </p:nvSpPr>
        <p:spPr>
          <a:xfrm>
            <a:off x="514593" y="1472405"/>
            <a:ext cx="10629657" cy="4642645"/>
          </a:xfrm>
        </p:spPr>
        <p:txBody>
          <a:bodyPr>
            <a:normAutofit fontScale="92500"/>
          </a:bodyPr>
          <a:lstStyle/>
          <a:p>
            <a:pPr marL="0" indent="0">
              <a:lnSpc>
                <a:spcPct val="100000"/>
              </a:lnSpc>
              <a:spcAft>
                <a:spcPts val="600"/>
              </a:spcAft>
              <a:buNone/>
            </a:pPr>
            <a:r>
              <a:rPr lang="en-US" dirty="0">
                <a:solidFill>
                  <a:srgbClr val="002060"/>
                </a:solidFill>
                <a:latin typeface="Segoe UI Semibold" panose="020B0702040204020203" pitchFamily="34" charset="0"/>
                <a:cs typeface="Segoe UI Semibold" panose="020B0702040204020203" pitchFamily="34" charset="0"/>
              </a:rPr>
              <a:t>Title VIII of Civil Rights Act of 1968</a:t>
            </a:r>
          </a:p>
          <a:p>
            <a:pPr lvl="1">
              <a:lnSpc>
                <a:spcPct val="100000"/>
              </a:lnSpc>
              <a:spcAft>
                <a:spcPts val="600"/>
              </a:spcAft>
            </a:pPr>
            <a:r>
              <a:rPr lang="en-US" b="1" dirty="0"/>
              <a:t> </a:t>
            </a:r>
            <a:r>
              <a:rPr lang="en-US" sz="2400" dirty="0"/>
              <a:t>Fair Housing Act (FHA): Prohibits any adverse residential housing-related actions taken on the basis of </a:t>
            </a:r>
            <a:r>
              <a:rPr lang="en-US" sz="2400" b="1" dirty="0"/>
              <a:t>one or more protected class statuses</a:t>
            </a:r>
            <a:r>
              <a:rPr lang="en-US" sz="2400" dirty="0"/>
              <a:t>. </a:t>
            </a:r>
          </a:p>
          <a:p>
            <a:pPr lvl="2">
              <a:lnSpc>
                <a:spcPct val="100000"/>
              </a:lnSpc>
              <a:spcAft>
                <a:spcPts val="600"/>
              </a:spcAft>
              <a:buFont typeface="Wingdings" panose="05000000000000000000" pitchFamily="2" charset="2"/>
              <a:buChar char="§"/>
            </a:pPr>
            <a:r>
              <a:rPr lang="en-US" sz="2000" dirty="0">
                <a:latin typeface="Segoe UI Light" panose="020B0502040204020203" pitchFamily="34" charset="0"/>
                <a:cs typeface="Segoe UI Light" panose="020B0502040204020203" pitchFamily="34" charset="0"/>
              </a:rPr>
              <a:t>Adverse actions must be related to one or more protected classes to be considered a violation of the FHA.</a:t>
            </a:r>
          </a:p>
          <a:p>
            <a:pPr lvl="1">
              <a:lnSpc>
                <a:spcPct val="100000"/>
              </a:lnSpc>
              <a:spcAft>
                <a:spcPts val="600"/>
              </a:spcAft>
            </a:pPr>
            <a:r>
              <a:rPr lang="en-US" sz="2400" b="1" dirty="0"/>
              <a:t> </a:t>
            </a:r>
            <a:r>
              <a:rPr lang="en-US" sz="2400" dirty="0"/>
              <a:t>Federal Protected Classes:</a:t>
            </a:r>
          </a:p>
          <a:p>
            <a:pPr marL="1257300" lvl="2" indent="-342900">
              <a:lnSpc>
                <a:spcPts val="1400"/>
              </a:lnSpc>
              <a:spcBef>
                <a:spcPts val="350"/>
              </a:spcBef>
              <a:spcAft>
                <a:spcPts val="350"/>
              </a:spcAft>
              <a:buClr>
                <a:srgbClr val="213A71"/>
              </a:buClr>
              <a:buSzPts val="1200"/>
              <a:buFont typeface="Gill Sans MT" panose="020B0502020104020203" pitchFamily="34" charset="0"/>
              <a:buChar char="›"/>
            </a:pPr>
            <a:r>
              <a:rPr lang="en-US" sz="1900" dirty="0">
                <a:effectLst/>
                <a:latin typeface="Segoe UI" panose="020B0502040204020203" pitchFamily="34" charset="0"/>
                <a:ea typeface="Aptos" panose="020B0004020202020204" pitchFamily="34" charset="0"/>
              </a:rPr>
              <a:t>Race</a:t>
            </a:r>
          </a:p>
          <a:p>
            <a:pPr marL="1257300" lvl="2" indent="-342900">
              <a:lnSpc>
                <a:spcPts val="1400"/>
              </a:lnSpc>
              <a:spcBef>
                <a:spcPts val="350"/>
              </a:spcBef>
              <a:spcAft>
                <a:spcPts val="350"/>
              </a:spcAft>
              <a:buClr>
                <a:srgbClr val="213A71"/>
              </a:buClr>
              <a:buSzPts val="1200"/>
              <a:buFont typeface="Gill Sans MT" panose="020B0502020104020203" pitchFamily="34" charset="0"/>
              <a:buChar char="›"/>
            </a:pPr>
            <a:r>
              <a:rPr lang="en-US" sz="1900" dirty="0">
                <a:effectLst/>
                <a:latin typeface="Segoe UI" panose="020B0502040204020203" pitchFamily="34" charset="0"/>
                <a:ea typeface="Aptos" panose="020B0004020202020204" pitchFamily="34" charset="0"/>
              </a:rPr>
              <a:t>Color</a:t>
            </a:r>
          </a:p>
          <a:p>
            <a:pPr marL="1257300" lvl="2" indent="-342900">
              <a:lnSpc>
                <a:spcPts val="1400"/>
              </a:lnSpc>
              <a:spcBef>
                <a:spcPts val="350"/>
              </a:spcBef>
              <a:spcAft>
                <a:spcPts val="350"/>
              </a:spcAft>
              <a:buClr>
                <a:srgbClr val="213A71"/>
              </a:buClr>
              <a:buSzPts val="1200"/>
              <a:buFont typeface="Gill Sans MT" panose="020B0502020104020203" pitchFamily="34" charset="0"/>
              <a:buChar char="›"/>
            </a:pPr>
            <a:r>
              <a:rPr lang="en-US" sz="1900" dirty="0">
                <a:effectLst/>
                <a:latin typeface="Segoe UI" panose="020B0502040204020203" pitchFamily="34" charset="0"/>
                <a:ea typeface="Aptos" panose="020B0004020202020204" pitchFamily="34" charset="0"/>
              </a:rPr>
              <a:t>Religion</a:t>
            </a:r>
          </a:p>
          <a:p>
            <a:pPr marL="1257300" lvl="2" indent="-342900">
              <a:lnSpc>
                <a:spcPts val="1400"/>
              </a:lnSpc>
              <a:spcBef>
                <a:spcPts val="350"/>
              </a:spcBef>
              <a:spcAft>
                <a:spcPts val="350"/>
              </a:spcAft>
              <a:buClr>
                <a:srgbClr val="213A71"/>
              </a:buClr>
              <a:buSzPts val="1200"/>
              <a:buFont typeface="Gill Sans MT" panose="020B0502020104020203" pitchFamily="34" charset="0"/>
              <a:buChar char="›"/>
            </a:pPr>
            <a:r>
              <a:rPr lang="en-US" sz="1900" dirty="0">
                <a:effectLst/>
                <a:latin typeface="Segoe UI" panose="020B0502040204020203" pitchFamily="34" charset="0"/>
                <a:ea typeface="Aptos" panose="020B0004020202020204" pitchFamily="34" charset="0"/>
              </a:rPr>
              <a:t>National Origin</a:t>
            </a:r>
          </a:p>
          <a:p>
            <a:pPr marL="1257300" lvl="2" indent="-342900">
              <a:lnSpc>
                <a:spcPts val="1400"/>
              </a:lnSpc>
              <a:spcBef>
                <a:spcPts val="350"/>
              </a:spcBef>
              <a:spcAft>
                <a:spcPts val="350"/>
              </a:spcAft>
              <a:buClr>
                <a:srgbClr val="213A71"/>
              </a:buClr>
              <a:buSzPts val="1200"/>
              <a:buFont typeface="Gill Sans MT" panose="020B0502020104020203" pitchFamily="34" charset="0"/>
              <a:buChar char="›"/>
            </a:pPr>
            <a:r>
              <a:rPr lang="en-US" sz="1900" dirty="0">
                <a:ea typeface="Aptos" panose="020B0004020202020204" pitchFamily="34" charset="0"/>
              </a:rPr>
              <a:t>Sex</a:t>
            </a:r>
          </a:p>
          <a:p>
            <a:pPr marL="1257300" lvl="2" indent="-342900">
              <a:lnSpc>
                <a:spcPts val="1400"/>
              </a:lnSpc>
              <a:spcBef>
                <a:spcPts val="350"/>
              </a:spcBef>
              <a:spcAft>
                <a:spcPts val="350"/>
              </a:spcAft>
              <a:buClr>
                <a:srgbClr val="213A71"/>
              </a:buClr>
              <a:buSzPts val="1200"/>
              <a:buFont typeface="Gill Sans MT" panose="020B0502020104020203" pitchFamily="34" charset="0"/>
              <a:buChar char="›"/>
            </a:pPr>
            <a:r>
              <a:rPr lang="en-US" sz="1900" dirty="0">
                <a:effectLst/>
                <a:latin typeface="Segoe UI" panose="020B0502040204020203" pitchFamily="34" charset="0"/>
                <a:ea typeface="Aptos" panose="020B0004020202020204" pitchFamily="34" charset="0"/>
              </a:rPr>
              <a:t>Familial Status</a:t>
            </a:r>
          </a:p>
          <a:p>
            <a:pPr marL="1257300" lvl="2" indent="-342900">
              <a:lnSpc>
                <a:spcPts val="1400"/>
              </a:lnSpc>
              <a:spcBef>
                <a:spcPts val="350"/>
              </a:spcBef>
              <a:spcAft>
                <a:spcPts val="350"/>
              </a:spcAft>
              <a:buClr>
                <a:srgbClr val="213A71"/>
              </a:buClr>
              <a:buSzPts val="1200"/>
              <a:buFont typeface="Gill Sans MT" panose="020B0502020104020203" pitchFamily="34" charset="0"/>
              <a:buChar char="›"/>
            </a:pPr>
            <a:r>
              <a:rPr lang="en-US" sz="1900" dirty="0">
                <a:effectLst/>
                <a:latin typeface="Segoe UI" panose="020B0502040204020203" pitchFamily="34" charset="0"/>
                <a:ea typeface="Aptos" panose="020B0004020202020204" pitchFamily="34" charset="0"/>
              </a:rPr>
              <a:t>Disability</a:t>
            </a:r>
          </a:p>
          <a:p>
            <a:pPr lvl="1">
              <a:lnSpc>
                <a:spcPct val="100000"/>
              </a:lnSpc>
              <a:spcAft>
                <a:spcPts val="600"/>
              </a:spcAft>
            </a:pPr>
            <a:endParaRPr lang="en-US" dirty="0"/>
          </a:p>
        </p:txBody>
      </p:sp>
    </p:spTree>
    <p:extLst>
      <p:ext uri="{BB962C8B-B14F-4D97-AF65-F5344CB8AC3E}">
        <p14:creationId xmlns:p14="http://schemas.microsoft.com/office/powerpoint/2010/main" val="3680138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6187A-3BB6-B4E5-DC11-66E8CD2CF4D9}"/>
              </a:ext>
            </a:extLst>
          </p:cNvPr>
          <p:cNvSpPr>
            <a:spLocks noGrp="1"/>
          </p:cNvSpPr>
          <p:nvPr>
            <p:ph type="title"/>
          </p:nvPr>
        </p:nvSpPr>
        <p:spPr/>
        <p:txBody>
          <a:bodyPr/>
          <a:lstStyle/>
          <a:p>
            <a:r>
              <a:rPr lang="en-US" dirty="0"/>
              <a:t>Additional Protections in New York &amp; Nassau County</a:t>
            </a:r>
          </a:p>
        </p:txBody>
      </p:sp>
      <p:sp>
        <p:nvSpPr>
          <p:cNvPr id="7" name="Content Placeholder 6">
            <a:extLst>
              <a:ext uri="{FF2B5EF4-FFF2-40B4-BE49-F238E27FC236}">
                <a16:creationId xmlns:a16="http://schemas.microsoft.com/office/drawing/2014/main" id="{88F3C353-A02E-0E44-6709-5A297912CDF0}"/>
              </a:ext>
            </a:extLst>
          </p:cNvPr>
          <p:cNvSpPr>
            <a:spLocks noGrp="1"/>
          </p:cNvSpPr>
          <p:nvPr>
            <p:ph idx="1"/>
          </p:nvPr>
        </p:nvSpPr>
        <p:spPr>
          <a:xfrm>
            <a:off x="1381124" y="2427922"/>
            <a:ext cx="9572625" cy="2771596"/>
          </a:xfrm>
        </p:spPr>
        <p:txBody>
          <a:bodyPr numCol="2">
            <a:normAutofit fontScale="25000" lnSpcReduction="20000"/>
          </a:bodyPr>
          <a:lstStyle/>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Age </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Arrest Record</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Citizenship or Immigration Status</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Creed/Religion</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Victim of Domestic Violence </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Gender Identity or Expression</a:t>
            </a:r>
          </a:p>
          <a:p>
            <a:pPr marL="0" indent="0">
              <a:lnSpc>
                <a:spcPct val="120000"/>
              </a:lnSpc>
              <a:buNone/>
            </a:pPr>
            <a:endParaRPr lang="en-US" sz="7200" dirty="0">
              <a:latin typeface="Segoe UI Light" panose="020B0502040204020203" pitchFamily="34" charset="0"/>
              <a:cs typeface="Segoe UI Light" panose="020B0502040204020203" pitchFamily="34" charset="0"/>
            </a:endParaRPr>
          </a:p>
          <a:p>
            <a:pPr>
              <a:lnSpc>
                <a:spcPct val="120000"/>
              </a:lnSpc>
              <a:buFont typeface="Wingdings" panose="05000000000000000000" pitchFamily="2" charset="2"/>
              <a:buChar char="§"/>
            </a:pPr>
            <a:endParaRPr lang="en-US" sz="7200" dirty="0">
              <a:latin typeface="Segoe UI Light" panose="020B0502040204020203" pitchFamily="34" charset="0"/>
              <a:cs typeface="Segoe UI Light" panose="020B0502040204020203" pitchFamily="34" charset="0"/>
            </a:endParaRPr>
          </a:p>
          <a:p>
            <a:pPr>
              <a:lnSpc>
                <a:spcPct val="120000"/>
              </a:lnSpc>
              <a:buFont typeface="Wingdings" panose="05000000000000000000" pitchFamily="2" charset="2"/>
              <a:buChar char="§"/>
            </a:pPr>
            <a:endParaRPr lang="en-US" sz="7200" dirty="0">
              <a:latin typeface="Segoe UI Light" panose="020B0502040204020203" pitchFamily="34" charset="0"/>
              <a:cs typeface="Segoe UI Light" panose="020B0502040204020203" pitchFamily="34" charset="0"/>
            </a:endParaRPr>
          </a:p>
          <a:p>
            <a:pPr>
              <a:lnSpc>
                <a:spcPct val="120000"/>
              </a:lnSpc>
              <a:buFont typeface="Wingdings" panose="05000000000000000000" pitchFamily="2" charset="2"/>
              <a:buChar char="§"/>
            </a:pPr>
            <a:endParaRPr lang="en-US" sz="7200" dirty="0">
              <a:latin typeface="Segoe UI Light" panose="020B0502040204020203" pitchFamily="34" charset="0"/>
              <a:cs typeface="Segoe UI Light" panose="020B0502040204020203" pitchFamily="34" charset="0"/>
            </a:endParaRPr>
          </a:p>
          <a:p>
            <a:pPr>
              <a:lnSpc>
                <a:spcPct val="120000"/>
              </a:lnSpc>
              <a:buFont typeface="Wingdings" panose="05000000000000000000" pitchFamily="2" charset="2"/>
              <a:buChar char="§"/>
            </a:pPr>
            <a:endParaRPr lang="en-US" sz="7200" dirty="0">
              <a:latin typeface="Segoe UI Light" panose="020B0502040204020203" pitchFamily="34" charset="0"/>
              <a:cs typeface="Segoe UI Light" panose="020B0502040204020203" pitchFamily="34" charset="0"/>
            </a:endParaRPr>
          </a:p>
          <a:p>
            <a:pPr>
              <a:lnSpc>
                <a:spcPct val="120000"/>
              </a:lnSpc>
              <a:buFont typeface="Wingdings" panose="05000000000000000000" pitchFamily="2" charset="2"/>
              <a:buChar char="§"/>
            </a:pPr>
            <a:endParaRPr lang="en-US" sz="7200" dirty="0">
              <a:latin typeface="Segoe UI Light" panose="020B0502040204020203" pitchFamily="34" charset="0"/>
              <a:cs typeface="Segoe UI Light" panose="020B0502040204020203" pitchFamily="34" charset="0"/>
            </a:endParaRPr>
          </a:p>
          <a:p>
            <a:pPr>
              <a:lnSpc>
                <a:spcPct val="120000"/>
              </a:lnSpc>
              <a:buFont typeface="Wingdings" panose="05000000000000000000" pitchFamily="2" charset="2"/>
              <a:buChar char="§"/>
            </a:pPr>
            <a:endParaRPr lang="en-US" sz="7200" dirty="0">
              <a:latin typeface="Segoe UI Light" panose="020B0502040204020203" pitchFamily="34" charset="0"/>
              <a:cs typeface="Segoe UI Light" panose="020B0502040204020203" pitchFamily="34" charset="0"/>
            </a:endParaRP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Lawful Source of Income</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Marital Status </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Military Status</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Race/Color (protective hair styles and textures)</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Sexual Orientation</a:t>
            </a:r>
          </a:p>
          <a:p>
            <a:pPr>
              <a:lnSpc>
                <a:spcPct val="120000"/>
              </a:lnSpc>
              <a:buFont typeface="Wingdings" panose="05000000000000000000" pitchFamily="2" charset="2"/>
              <a:buChar char="§"/>
            </a:pPr>
            <a:r>
              <a:rPr lang="en-US" sz="7200" dirty="0">
                <a:latin typeface="Segoe UI Light" panose="020B0502040204020203" pitchFamily="34" charset="0"/>
                <a:cs typeface="Segoe UI Light" panose="020B0502040204020203" pitchFamily="34" charset="0"/>
              </a:rPr>
              <a:t>Retaliation</a:t>
            </a:r>
          </a:p>
          <a:p>
            <a:pPr marL="285750" indent="-285750">
              <a:buFont typeface="Arial" panose="020B0604020202020204" pitchFamily="34" charset="0"/>
              <a:buChar char="•"/>
            </a:pPr>
            <a:endParaRPr lang="en-US" sz="48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endParaRPr lang="en-US" sz="4800" dirty="0"/>
          </a:p>
          <a:p>
            <a:pPr marL="285750" indent="-285750">
              <a:buFont typeface="Arial" panose="020B0604020202020204" pitchFamily="34" charset="0"/>
              <a:buChar char="•"/>
            </a:pPr>
            <a:endParaRPr lang="en-US" sz="48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endParaRPr lang="en-US" sz="4800" dirty="0"/>
          </a:p>
          <a:p>
            <a:pPr marL="285750" indent="-285750">
              <a:buFont typeface="Arial" panose="020B0604020202020204" pitchFamily="34" charset="0"/>
              <a:buChar char="•"/>
            </a:pPr>
            <a:endParaRPr lang="en-US" sz="48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endParaRPr lang="en-US" sz="4800" dirty="0"/>
          </a:p>
          <a:p>
            <a:pPr marL="285750" indent="-285750">
              <a:buFont typeface="Arial" panose="020B0604020202020204" pitchFamily="34" charset="0"/>
              <a:buChar char="•"/>
            </a:pPr>
            <a:endParaRPr lang="en-US" sz="4800" dirty="0">
              <a:latin typeface="Segoe UI" panose="020B0502040204020203" pitchFamily="34" charset="0"/>
              <a:cs typeface="Segoe UI" panose="020B0502040204020203" pitchFamily="34" charset="0"/>
            </a:endParaRPr>
          </a:p>
          <a:p>
            <a:endParaRPr lang="en-US" dirty="0"/>
          </a:p>
        </p:txBody>
      </p:sp>
      <p:sp>
        <p:nvSpPr>
          <p:cNvPr id="9" name="TextBox 8">
            <a:extLst>
              <a:ext uri="{FF2B5EF4-FFF2-40B4-BE49-F238E27FC236}">
                <a16:creationId xmlns:a16="http://schemas.microsoft.com/office/drawing/2014/main" id="{31E07525-D67F-E0D0-57C2-F18704BF2579}"/>
              </a:ext>
            </a:extLst>
          </p:cNvPr>
          <p:cNvSpPr txBox="1"/>
          <p:nvPr/>
        </p:nvSpPr>
        <p:spPr>
          <a:xfrm>
            <a:off x="647700" y="1419225"/>
            <a:ext cx="10763250" cy="769441"/>
          </a:xfrm>
          <a:prstGeom prst="rect">
            <a:avLst/>
          </a:prstGeom>
          <a:noFill/>
        </p:spPr>
        <p:txBody>
          <a:bodyPr wrap="square" rtlCol="0">
            <a:spAutoFit/>
          </a:bodyPr>
          <a:lstStyle/>
          <a:p>
            <a:r>
              <a:rPr lang="en-US" sz="2200" dirty="0">
                <a:solidFill>
                  <a:srgbClr val="002060"/>
                </a:solidFill>
                <a:latin typeface="Segoe UI" panose="020B0502040204020203" pitchFamily="34" charset="0"/>
                <a:cs typeface="Segoe UI" panose="020B0502040204020203" pitchFamily="34" charset="0"/>
              </a:rPr>
              <a:t>In addition to the Federal Protected Classes, the New York State Human Rights Law protects against discrimination based on specific characteristics as follows: </a:t>
            </a:r>
          </a:p>
        </p:txBody>
      </p:sp>
      <p:sp>
        <p:nvSpPr>
          <p:cNvPr id="10" name="TextBox 9">
            <a:extLst>
              <a:ext uri="{FF2B5EF4-FFF2-40B4-BE49-F238E27FC236}">
                <a16:creationId xmlns:a16="http://schemas.microsoft.com/office/drawing/2014/main" id="{D218E7D7-2D5C-E6A9-9B0E-CFADA2EC2DE4}"/>
              </a:ext>
            </a:extLst>
          </p:cNvPr>
          <p:cNvSpPr txBox="1"/>
          <p:nvPr/>
        </p:nvSpPr>
        <p:spPr>
          <a:xfrm>
            <a:off x="647700" y="5115608"/>
            <a:ext cx="9572625" cy="646331"/>
          </a:xfrm>
          <a:prstGeom prst="rect">
            <a:avLst/>
          </a:prstGeom>
          <a:noFill/>
        </p:spPr>
        <p:txBody>
          <a:bodyPr wrap="square" rtlCol="0">
            <a:spAutoFit/>
          </a:bodyPr>
          <a:lstStyle/>
          <a:p>
            <a:r>
              <a:rPr lang="en-US" dirty="0">
                <a:solidFill>
                  <a:srgbClr val="002060"/>
                </a:solidFill>
                <a:latin typeface="Segoe UI" panose="020B0502040204020203" pitchFamily="34" charset="0"/>
                <a:cs typeface="Segoe UI" panose="020B0502040204020203" pitchFamily="34" charset="0"/>
              </a:rPr>
              <a:t>In addition to the protective laws described above, Nassau County also prohibits discrimination based on Veteran Status, First Responder Status, and Ethnicity.</a:t>
            </a:r>
          </a:p>
        </p:txBody>
      </p:sp>
    </p:spTree>
    <p:extLst>
      <p:ext uri="{BB962C8B-B14F-4D97-AF65-F5344CB8AC3E}">
        <p14:creationId xmlns:p14="http://schemas.microsoft.com/office/powerpoint/2010/main" val="3041852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E643D-E198-C72E-CDC2-567C74F4D8ED}"/>
              </a:ext>
            </a:extLst>
          </p:cNvPr>
          <p:cNvSpPr>
            <a:spLocks noGrp="1"/>
          </p:cNvSpPr>
          <p:nvPr>
            <p:ph type="title"/>
          </p:nvPr>
        </p:nvSpPr>
        <p:spPr/>
        <p:txBody>
          <a:bodyPr/>
          <a:lstStyle/>
          <a:p>
            <a:r>
              <a:rPr lang="en-US" dirty="0"/>
              <a:t>What is Unlawful Under FHA?</a:t>
            </a:r>
          </a:p>
        </p:txBody>
      </p:sp>
      <p:sp>
        <p:nvSpPr>
          <p:cNvPr id="3" name="Content Placeholder 2">
            <a:extLst>
              <a:ext uri="{FF2B5EF4-FFF2-40B4-BE49-F238E27FC236}">
                <a16:creationId xmlns:a16="http://schemas.microsoft.com/office/drawing/2014/main" id="{20613FB0-56CE-45EC-4135-F31F18FC7674}"/>
              </a:ext>
            </a:extLst>
          </p:cNvPr>
          <p:cNvSpPr>
            <a:spLocks noGrp="1"/>
          </p:cNvSpPr>
          <p:nvPr>
            <p:ph idx="1"/>
          </p:nvPr>
        </p:nvSpPr>
        <p:spPr/>
        <p:txBody>
          <a:bodyPr>
            <a:normAutofit/>
          </a:bodyPr>
          <a:lstStyle/>
          <a:p>
            <a:pPr marL="0" indent="0">
              <a:lnSpc>
                <a:spcPct val="100000"/>
              </a:lnSpc>
              <a:spcAft>
                <a:spcPts val="1800"/>
              </a:spcAft>
              <a:buNone/>
            </a:pPr>
            <a:r>
              <a:rPr lang="en-US" i="1" dirty="0">
                <a:solidFill>
                  <a:srgbClr val="002060"/>
                </a:solidFill>
                <a:latin typeface="Segoe UI Semibold" panose="020B0702040204020203" pitchFamily="34" charset="0"/>
                <a:cs typeface="Segoe UI Semibold" panose="020B0702040204020203" pitchFamily="34" charset="0"/>
              </a:rPr>
              <a:t>It is illegal for </a:t>
            </a:r>
            <a:r>
              <a:rPr lang="en-US" i="1" u="sng" dirty="0">
                <a:solidFill>
                  <a:srgbClr val="002060"/>
                </a:solidFill>
                <a:latin typeface="Segoe UI Semibold" panose="020B0702040204020203" pitchFamily="34" charset="0"/>
                <a:cs typeface="Segoe UI Semibold" panose="020B0702040204020203" pitchFamily="34" charset="0"/>
              </a:rPr>
              <a:t>anyone</a:t>
            </a:r>
            <a:r>
              <a:rPr lang="en-US" i="1" dirty="0">
                <a:solidFill>
                  <a:srgbClr val="002060"/>
                </a:solidFill>
                <a:latin typeface="Segoe UI Semibold" panose="020B0702040204020203" pitchFamily="34" charset="0"/>
                <a:cs typeface="Segoe UI Semibold" panose="020B0702040204020203" pitchFamily="34" charset="0"/>
              </a:rPr>
              <a:t> to:</a:t>
            </a:r>
          </a:p>
          <a:p>
            <a:pPr marL="342900" indent="-342900">
              <a:lnSpc>
                <a:spcPct val="100000"/>
              </a:lnSpc>
              <a:spcBef>
                <a:spcPts val="350"/>
              </a:spcBef>
              <a:spcAft>
                <a:spcPts val="1800"/>
              </a:spcAft>
              <a:buClr>
                <a:srgbClr val="213A71"/>
              </a:buClr>
              <a:buSzPct val="70000"/>
              <a:buFont typeface="Gill Sans MT" panose="020B0502020104020203" pitchFamily="34" charset="0"/>
              <a:buChar char="›"/>
              <a:defRPr/>
            </a:pPr>
            <a:r>
              <a:rPr lang="en-US" sz="2200" dirty="0"/>
              <a:t>Threaten, coerce, intimidate or interfere with any exercising a fair housing right or assisting others who exercise that right.</a:t>
            </a:r>
          </a:p>
          <a:p>
            <a:pPr marL="342900" indent="-342900">
              <a:lnSpc>
                <a:spcPct val="100000"/>
              </a:lnSpc>
              <a:spcBef>
                <a:spcPts val="350"/>
              </a:spcBef>
              <a:buClr>
                <a:srgbClr val="213A71"/>
              </a:buClr>
              <a:buSzPct val="70000"/>
              <a:buFont typeface="Gill Sans MT" panose="020B0502020104020203" pitchFamily="34" charset="0"/>
              <a:buChar char="›"/>
              <a:defRPr/>
            </a:pPr>
            <a:r>
              <a:rPr lang="en-US" sz="2200" dirty="0"/>
              <a:t>Advertise or make any statement that indicates a limitation or preference based on race, color, national origin, religion, sex, familial status, or disability.</a:t>
            </a:r>
          </a:p>
          <a:p>
            <a:pPr lvl="1">
              <a:lnSpc>
                <a:spcPct val="100000"/>
              </a:lnSpc>
              <a:spcBef>
                <a:spcPts val="350"/>
              </a:spcBef>
              <a:buClr>
                <a:srgbClr val="213A71"/>
              </a:buClr>
              <a:buSzPct val="70000"/>
              <a:buFont typeface="Wingdings" panose="05000000000000000000" pitchFamily="2" charset="2"/>
              <a:buChar char="§"/>
              <a:defRPr/>
            </a:pPr>
            <a:r>
              <a:rPr lang="en-US" dirty="0">
                <a:latin typeface="Segoe UI Light" panose="020B0502040204020203" pitchFamily="34" charset="0"/>
                <a:cs typeface="Segoe UI Light" panose="020B0502040204020203" pitchFamily="34" charset="0"/>
              </a:rPr>
              <a:t>Applies to single-family and owner-occupied housing that is otherwise exempt from the Fair Housing Act.</a:t>
            </a:r>
          </a:p>
          <a:p>
            <a:pPr marL="0" indent="0">
              <a:lnSpc>
                <a:spcPct val="100000"/>
              </a:lnSpc>
              <a:spcAft>
                <a:spcPts val="600"/>
              </a:spcAft>
              <a:buNone/>
            </a:pPr>
            <a:endParaRPr lang="en-US" sz="1600" dirty="0"/>
          </a:p>
        </p:txBody>
      </p:sp>
    </p:spTree>
    <p:extLst>
      <p:ext uri="{BB962C8B-B14F-4D97-AF65-F5344CB8AC3E}">
        <p14:creationId xmlns:p14="http://schemas.microsoft.com/office/powerpoint/2010/main" val="2033367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EBBA9-F173-44FD-7EA6-7C2CCFAD31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AFAC6D-DB0B-2E00-A904-C146BD512C04}"/>
              </a:ext>
            </a:extLst>
          </p:cNvPr>
          <p:cNvSpPr>
            <a:spLocks noGrp="1"/>
          </p:cNvSpPr>
          <p:nvPr>
            <p:ph type="title"/>
          </p:nvPr>
        </p:nvSpPr>
        <p:spPr/>
        <p:txBody>
          <a:bodyPr/>
          <a:lstStyle/>
          <a:p>
            <a:r>
              <a:rPr lang="en-US" dirty="0"/>
              <a:t>What is Unlawful Under FHA?</a:t>
            </a:r>
          </a:p>
        </p:txBody>
      </p:sp>
      <p:sp>
        <p:nvSpPr>
          <p:cNvPr id="3" name="Content Placeholder 2">
            <a:extLst>
              <a:ext uri="{FF2B5EF4-FFF2-40B4-BE49-F238E27FC236}">
                <a16:creationId xmlns:a16="http://schemas.microsoft.com/office/drawing/2014/main" id="{8B5B967E-2D09-1E9F-BD1F-3BB7D75CAFC3}"/>
              </a:ext>
            </a:extLst>
          </p:cNvPr>
          <p:cNvSpPr>
            <a:spLocks noGrp="1"/>
          </p:cNvSpPr>
          <p:nvPr>
            <p:ph idx="1"/>
          </p:nvPr>
        </p:nvSpPr>
        <p:spPr/>
        <p:txBody>
          <a:bodyPr>
            <a:normAutofit/>
          </a:bodyPr>
          <a:lstStyle/>
          <a:p>
            <a:pPr marL="0" indent="0">
              <a:lnSpc>
                <a:spcPct val="100000"/>
              </a:lnSpc>
              <a:spcAft>
                <a:spcPts val="600"/>
              </a:spcAft>
              <a:buNone/>
            </a:pPr>
            <a:r>
              <a:rPr lang="en-US" dirty="0"/>
              <a:t>In the </a:t>
            </a:r>
            <a:r>
              <a:rPr lang="en-US" i="1" dirty="0">
                <a:solidFill>
                  <a:srgbClr val="002060"/>
                </a:solidFill>
                <a:latin typeface="Segoe UI Semibold" panose="020B0702040204020203" pitchFamily="34" charset="0"/>
                <a:cs typeface="Segoe UI Semibold" panose="020B0702040204020203" pitchFamily="34" charset="0"/>
              </a:rPr>
              <a:t>Sale and Rental of Housing</a:t>
            </a:r>
            <a:r>
              <a:rPr lang="en-US" dirty="0"/>
              <a:t>: no one may take any of the following actions based on the protected classes:</a:t>
            </a:r>
          </a:p>
          <a:p>
            <a:pPr marL="800100" lvl="1" indent="-342900">
              <a:lnSpc>
                <a:spcPct val="100000"/>
              </a:lnSpc>
              <a:spcBef>
                <a:spcPts val="350"/>
              </a:spcBef>
              <a:spcAft>
                <a:spcPts val="600"/>
              </a:spcAft>
              <a:buClr>
                <a:srgbClr val="213A71"/>
              </a:buClr>
              <a:buSzPct val="100000"/>
              <a:buFont typeface="Gill Sans MT" panose="020B0502020104020203" pitchFamily="34" charset="0"/>
              <a:buChar char="›"/>
              <a:defRPr/>
            </a:pPr>
            <a:r>
              <a:rPr lang="en-US" sz="1600" dirty="0"/>
              <a:t>Refusal to Rent, Sell, or Lease a Dwelling</a:t>
            </a:r>
            <a:endParaRPr lang="en-US" sz="1050" dirty="0"/>
          </a:p>
          <a:p>
            <a:pPr marL="800100" lvl="1" indent="-342900">
              <a:lnSpc>
                <a:spcPct val="100000"/>
              </a:lnSpc>
              <a:spcBef>
                <a:spcPts val="350"/>
              </a:spcBef>
              <a:spcAft>
                <a:spcPts val="600"/>
              </a:spcAft>
              <a:buClr>
                <a:srgbClr val="213A71"/>
              </a:buClr>
              <a:buSzPct val="100000"/>
              <a:buFont typeface="Gill Sans MT" panose="020B0502020104020203" pitchFamily="34" charset="0"/>
              <a:buChar char="›"/>
              <a:defRPr/>
            </a:pPr>
            <a:r>
              <a:rPr lang="en-US" sz="1600" dirty="0"/>
              <a:t>Refuse to negotiate for housing</a:t>
            </a:r>
          </a:p>
          <a:p>
            <a:pPr marL="800100" lvl="1" indent="-342900">
              <a:lnSpc>
                <a:spcPct val="100000"/>
              </a:lnSpc>
              <a:spcBef>
                <a:spcPts val="350"/>
              </a:spcBef>
              <a:spcAft>
                <a:spcPts val="600"/>
              </a:spcAft>
              <a:buClr>
                <a:srgbClr val="213A71"/>
              </a:buClr>
              <a:buSzPct val="100000"/>
              <a:buFont typeface="Gill Sans MT" panose="020B0502020104020203" pitchFamily="34" charset="0"/>
              <a:buChar char="›"/>
              <a:defRPr/>
            </a:pPr>
            <a:r>
              <a:rPr lang="en-US" sz="1600" dirty="0"/>
              <a:t>Make housing unavailable</a:t>
            </a:r>
          </a:p>
          <a:p>
            <a:pPr marL="800100" lvl="1" indent="-342900">
              <a:lnSpc>
                <a:spcPct val="100000"/>
              </a:lnSpc>
              <a:spcBef>
                <a:spcPts val="350"/>
              </a:spcBef>
              <a:spcAft>
                <a:spcPts val="600"/>
              </a:spcAft>
              <a:buClr>
                <a:srgbClr val="213A71"/>
              </a:buClr>
              <a:buSzPct val="100000"/>
              <a:buFont typeface="Gill Sans MT" panose="020B0502020104020203" pitchFamily="34" charset="0"/>
              <a:buChar char="›"/>
              <a:defRPr/>
            </a:pPr>
            <a:r>
              <a:rPr lang="en-US" sz="1600" dirty="0"/>
              <a:t>Deny a dwelling</a:t>
            </a:r>
          </a:p>
          <a:p>
            <a:pPr marL="800100" lvl="1" indent="-342900">
              <a:lnSpc>
                <a:spcPct val="100000"/>
              </a:lnSpc>
              <a:spcBef>
                <a:spcPts val="350"/>
              </a:spcBef>
              <a:spcAft>
                <a:spcPts val="600"/>
              </a:spcAft>
              <a:buClr>
                <a:srgbClr val="213A71"/>
              </a:buClr>
              <a:buSzPct val="100000"/>
              <a:buFont typeface="Gill Sans MT" panose="020B0502020104020203" pitchFamily="34" charset="0"/>
              <a:buChar char="›"/>
              <a:defRPr/>
            </a:pPr>
            <a:r>
              <a:rPr lang="en-US" sz="1600" dirty="0"/>
              <a:t>Differential Treatment (conditions/terms)</a:t>
            </a:r>
          </a:p>
          <a:p>
            <a:pPr marL="800100" lvl="1" indent="-342900">
              <a:lnSpc>
                <a:spcPct val="100000"/>
              </a:lnSpc>
              <a:spcBef>
                <a:spcPts val="350"/>
              </a:spcBef>
              <a:spcAft>
                <a:spcPts val="600"/>
              </a:spcAft>
              <a:buClr>
                <a:srgbClr val="213A71"/>
              </a:buClr>
              <a:buSzPct val="100000"/>
              <a:buFont typeface="Gill Sans MT" panose="020B0502020104020203" pitchFamily="34" charset="0"/>
              <a:buChar char="›"/>
              <a:defRPr/>
            </a:pPr>
            <a:r>
              <a:rPr lang="en-US" sz="1600" dirty="0"/>
              <a:t>Falsely deny that housing is available for inspection, sale, or rental</a:t>
            </a:r>
          </a:p>
          <a:p>
            <a:pPr marL="800100" lvl="1" indent="-342900">
              <a:lnSpc>
                <a:spcPct val="100000"/>
              </a:lnSpc>
              <a:spcBef>
                <a:spcPts val="350"/>
              </a:spcBef>
              <a:spcAft>
                <a:spcPts val="600"/>
              </a:spcAft>
              <a:buClr>
                <a:srgbClr val="213A71"/>
              </a:buClr>
              <a:buSzPct val="100000"/>
              <a:buFont typeface="Gill Sans MT" panose="020B0502020104020203" pitchFamily="34" charset="0"/>
              <a:buChar char="›"/>
              <a:defRPr/>
            </a:pPr>
            <a:r>
              <a:rPr lang="en-US" sz="1600" dirty="0"/>
              <a:t>For profit, persuade owners to sell or rent (blockbusting) or</a:t>
            </a:r>
          </a:p>
          <a:p>
            <a:pPr marL="800100" lvl="1" indent="-342900">
              <a:lnSpc>
                <a:spcPct val="100000"/>
              </a:lnSpc>
              <a:spcBef>
                <a:spcPts val="350"/>
              </a:spcBef>
              <a:spcAft>
                <a:spcPts val="600"/>
              </a:spcAft>
              <a:buClr>
                <a:srgbClr val="213A71"/>
              </a:buClr>
              <a:buSzPct val="100000"/>
              <a:buFont typeface="Gill Sans MT" panose="020B0502020104020203" pitchFamily="34" charset="0"/>
              <a:buChar char="›"/>
              <a:defRPr/>
            </a:pPr>
            <a:r>
              <a:rPr lang="en-US" sz="1600" dirty="0"/>
              <a:t>Deny access to or membership in a facility or service related to the sale or rental of housing </a:t>
            </a:r>
          </a:p>
        </p:txBody>
      </p:sp>
    </p:spTree>
    <p:extLst>
      <p:ext uri="{BB962C8B-B14F-4D97-AF65-F5344CB8AC3E}">
        <p14:creationId xmlns:p14="http://schemas.microsoft.com/office/powerpoint/2010/main" val="209069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12BE8-FFE1-CE2C-ADB8-957601F84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262DB-4007-81F7-9347-8CA728957EF5}"/>
              </a:ext>
            </a:extLst>
          </p:cNvPr>
          <p:cNvSpPr>
            <a:spLocks noGrp="1"/>
          </p:cNvSpPr>
          <p:nvPr>
            <p:ph type="title"/>
          </p:nvPr>
        </p:nvSpPr>
        <p:spPr/>
        <p:txBody>
          <a:bodyPr/>
          <a:lstStyle/>
          <a:p>
            <a:r>
              <a:rPr lang="en-US" dirty="0"/>
              <a:t>What is Unlawful Under FHA?</a:t>
            </a:r>
          </a:p>
        </p:txBody>
      </p:sp>
      <p:sp>
        <p:nvSpPr>
          <p:cNvPr id="3" name="Content Placeholder 2">
            <a:extLst>
              <a:ext uri="{FF2B5EF4-FFF2-40B4-BE49-F238E27FC236}">
                <a16:creationId xmlns:a16="http://schemas.microsoft.com/office/drawing/2014/main" id="{A3A4A508-F576-B3FD-CD05-8442579D1757}"/>
              </a:ext>
            </a:extLst>
          </p:cNvPr>
          <p:cNvSpPr>
            <a:spLocks noGrp="1"/>
          </p:cNvSpPr>
          <p:nvPr>
            <p:ph idx="1"/>
          </p:nvPr>
        </p:nvSpPr>
        <p:spPr/>
        <p:txBody>
          <a:bodyPr>
            <a:normAutofit/>
          </a:bodyPr>
          <a:lstStyle/>
          <a:p>
            <a:pPr marL="0" indent="0">
              <a:lnSpc>
                <a:spcPct val="100000"/>
              </a:lnSpc>
              <a:spcAft>
                <a:spcPts val="600"/>
              </a:spcAft>
              <a:buNone/>
            </a:pPr>
            <a:r>
              <a:rPr lang="en-US" dirty="0"/>
              <a:t>In</a:t>
            </a:r>
            <a:r>
              <a:rPr lang="en-US" i="1" dirty="0"/>
              <a:t> </a:t>
            </a:r>
            <a:r>
              <a:rPr lang="en-US" i="1" dirty="0">
                <a:solidFill>
                  <a:srgbClr val="002060"/>
                </a:solidFill>
                <a:latin typeface="Segoe UI Semibold" panose="020B0702040204020203" pitchFamily="34" charset="0"/>
                <a:cs typeface="Segoe UI Semibold" panose="020B0702040204020203" pitchFamily="34" charset="0"/>
              </a:rPr>
              <a:t>Mortgage Lending: </a:t>
            </a:r>
            <a:r>
              <a:rPr lang="en-US" dirty="0"/>
              <a:t>No one may take any of the following actions based on the protected classes:</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kumimoji="0" lang="en-US" b="0" i="0" u="none" strike="noStrike" kern="1200" cap="none" spc="0" normalizeH="0" baseline="0" noProof="0" dirty="0">
                <a:ln>
                  <a:noFill/>
                </a:ln>
                <a:solidFill>
                  <a:srgbClr val="213A71"/>
                </a:solidFill>
                <a:effectLst/>
                <a:uLnTx/>
                <a:uFillTx/>
                <a:latin typeface="Segoe UI" panose="020B0502040204020203" pitchFamily="34" charset="0"/>
                <a:ea typeface="+mn-ea"/>
                <a:cs typeface="Segoe UI" panose="020B0502040204020203" pitchFamily="34" charset="0"/>
              </a:rPr>
              <a:t>Refusal to make a mortgage loan</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Refuse to provide information regarding laws</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Impose different terms or conditions on a loan</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Discriminate in appraising property</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Refuse to purchase a loan or</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Set different terms or conditions for purchasing a loan</a:t>
            </a:r>
          </a:p>
        </p:txBody>
      </p:sp>
    </p:spTree>
    <p:extLst>
      <p:ext uri="{BB962C8B-B14F-4D97-AF65-F5344CB8AC3E}">
        <p14:creationId xmlns:p14="http://schemas.microsoft.com/office/powerpoint/2010/main" val="3761894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3979B-02E5-8650-A21A-5574B3BE21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E48667-E79F-10DB-D2D2-FF3839513B6A}"/>
              </a:ext>
            </a:extLst>
          </p:cNvPr>
          <p:cNvSpPr>
            <a:spLocks noGrp="1"/>
          </p:cNvSpPr>
          <p:nvPr>
            <p:ph type="title"/>
          </p:nvPr>
        </p:nvSpPr>
        <p:spPr/>
        <p:txBody>
          <a:bodyPr/>
          <a:lstStyle/>
          <a:p>
            <a:r>
              <a:rPr lang="en-US" dirty="0"/>
              <a:t>Fair Housing Act</a:t>
            </a:r>
            <a:br>
              <a:rPr lang="en-US" dirty="0"/>
            </a:br>
            <a:r>
              <a:rPr lang="en-US" sz="2400" dirty="0"/>
              <a:t>Additional Protections</a:t>
            </a:r>
            <a:endParaRPr lang="en-US" dirty="0"/>
          </a:p>
        </p:txBody>
      </p:sp>
    </p:spTree>
    <p:extLst>
      <p:ext uri="{BB962C8B-B14F-4D97-AF65-F5344CB8AC3E}">
        <p14:creationId xmlns:p14="http://schemas.microsoft.com/office/powerpoint/2010/main" val="618217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8D284-96A3-342D-F555-B50556436E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494F1D-8F30-AD37-1AC4-6CDFB299849E}"/>
              </a:ext>
            </a:extLst>
          </p:cNvPr>
          <p:cNvSpPr>
            <a:spLocks noGrp="1"/>
          </p:cNvSpPr>
          <p:nvPr>
            <p:ph type="title"/>
          </p:nvPr>
        </p:nvSpPr>
        <p:spPr/>
        <p:txBody>
          <a:bodyPr/>
          <a:lstStyle/>
          <a:p>
            <a:r>
              <a:rPr lang="en-US" dirty="0"/>
              <a:t>Familial Status</a:t>
            </a:r>
          </a:p>
        </p:txBody>
      </p:sp>
      <p:sp>
        <p:nvSpPr>
          <p:cNvPr id="9" name="Content Placeholder 8">
            <a:extLst>
              <a:ext uri="{FF2B5EF4-FFF2-40B4-BE49-F238E27FC236}">
                <a16:creationId xmlns:a16="http://schemas.microsoft.com/office/drawing/2014/main" id="{3E1A81FB-7F91-29C7-7C5A-95AB1C3AAA0A}"/>
              </a:ext>
            </a:extLst>
          </p:cNvPr>
          <p:cNvSpPr>
            <a:spLocks noGrp="1"/>
          </p:cNvSpPr>
          <p:nvPr>
            <p:ph idx="1"/>
          </p:nvPr>
        </p:nvSpPr>
        <p:spPr/>
        <p:txBody>
          <a:bodyPr>
            <a:normAutofit/>
          </a:bodyPr>
          <a:lstStyle/>
          <a:p>
            <a:pPr marL="0" indent="0">
              <a:lnSpc>
                <a:spcPct val="100000"/>
              </a:lnSpc>
              <a:spcAft>
                <a:spcPts val="1200"/>
              </a:spcAft>
              <a:buNone/>
            </a:pPr>
            <a:r>
              <a:rPr lang="en-US" sz="2000" i="1" dirty="0">
                <a:solidFill>
                  <a:srgbClr val="002060"/>
                </a:solidFill>
                <a:latin typeface="Segoe UI Semibold" panose="020B0702040204020203" pitchFamily="34" charset="0"/>
                <a:cs typeface="Segoe UI Semibold" panose="020B0702040204020203" pitchFamily="34" charset="0"/>
              </a:rPr>
              <a:t>The Fair Housing Amendments Act of 1988 provides protection for families with children under age 18 specific protection from housing discrimination. “Children under 18” include:</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1800" dirty="0"/>
              <a:t>Children living with legal custodians or an adult designated to care for the children</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1800" dirty="0"/>
              <a:t>Pregnant women</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1800" dirty="0"/>
              <a:t>People in the process of securing custody of children, such as adoption</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1800" dirty="0"/>
              <a:t>Examples of unlawful discrimination include:</a:t>
            </a:r>
            <a:endParaRPr lang="en-US" sz="1400" dirty="0"/>
          </a:p>
          <a:p>
            <a:pPr lvl="2">
              <a:lnSpc>
                <a:spcPct val="100000"/>
              </a:lnSpc>
              <a:spcBef>
                <a:spcPts val="350"/>
              </a:spcBef>
              <a:spcAft>
                <a:spcPts val="600"/>
              </a:spcAft>
              <a:buClr>
                <a:srgbClr val="213A71"/>
              </a:buClr>
              <a:buSzPct val="100000"/>
              <a:defRPr/>
            </a:pPr>
            <a:r>
              <a:rPr lang="en-US" sz="1600" dirty="0"/>
              <a:t>Higher security deposit for tenants with children in the house</a:t>
            </a:r>
          </a:p>
          <a:p>
            <a:pPr lvl="2">
              <a:lnSpc>
                <a:spcPct val="100000"/>
              </a:lnSpc>
              <a:spcBef>
                <a:spcPts val="350"/>
              </a:spcBef>
              <a:spcAft>
                <a:spcPts val="600"/>
              </a:spcAft>
              <a:buClr>
                <a:srgbClr val="213A71"/>
              </a:buClr>
              <a:buSzPct val="100000"/>
              <a:defRPr/>
            </a:pPr>
            <a:r>
              <a:rPr lang="en-US" sz="1600" dirty="0"/>
              <a:t>Steering</a:t>
            </a:r>
          </a:p>
          <a:p>
            <a:pPr lvl="2">
              <a:lnSpc>
                <a:spcPct val="100000"/>
              </a:lnSpc>
              <a:spcBef>
                <a:spcPts val="350"/>
              </a:spcBef>
              <a:spcAft>
                <a:spcPts val="600"/>
              </a:spcAft>
              <a:buClr>
                <a:srgbClr val="213A71"/>
              </a:buClr>
              <a:buSzPct val="100000"/>
              <a:defRPr/>
            </a:pPr>
            <a:r>
              <a:rPr lang="en-US" sz="1600" dirty="0"/>
              <a:t>Occupancy restrictions</a:t>
            </a:r>
            <a:endParaRPr lang="en-US" dirty="0"/>
          </a:p>
          <a:p>
            <a:pPr marL="0" indent="0">
              <a:lnSpc>
                <a:spcPct val="100000"/>
              </a:lnSpc>
              <a:buNone/>
            </a:pPr>
            <a:endParaRPr lang="en-US" dirty="0"/>
          </a:p>
        </p:txBody>
      </p:sp>
    </p:spTree>
    <p:extLst>
      <p:ext uri="{BB962C8B-B14F-4D97-AF65-F5344CB8AC3E}">
        <p14:creationId xmlns:p14="http://schemas.microsoft.com/office/powerpoint/2010/main" val="1379133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55330-EDA9-BC7E-479D-10E2BBBDA0C2}"/>
              </a:ext>
            </a:extLst>
          </p:cNvPr>
          <p:cNvSpPr>
            <a:spLocks noGrp="1"/>
          </p:cNvSpPr>
          <p:nvPr>
            <p:ph type="title"/>
          </p:nvPr>
        </p:nvSpPr>
        <p:spPr/>
        <p:txBody>
          <a:bodyPr/>
          <a:lstStyle/>
          <a:p>
            <a:r>
              <a:rPr lang="en-US" dirty="0"/>
              <a:t>Agenda </a:t>
            </a:r>
          </a:p>
        </p:txBody>
      </p:sp>
      <p:sp>
        <p:nvSpPr>
          <p:cNvPr id="3" name="Content Placeholder 2">
            <a:extLst>
              <a:ext uri="{FF2B5EF4-FFF2-40B4-BE49-F238E27FC236}">
                <a16:creationId xmlns:a16="http://schemas.microsoft.com/office/drawing/2014/main" id="{4AF695F6-B031-1EAB-2299-0F581FD284FA}"/>
              </a:ext>
            </a:extLst>
          </p:cNvPr>
          <p:cNvSpPr>
            <a:spLocks noGrp="1"/>
          </p:cNvSpPr>
          <p:nvPr>
            <p:ph idx="1"/>
          </p:nvPr>
        </p:nvSpPr>
        <p:spPr>
          <a:xfrm>
            <a:off x="476493" y="1377155"/>
            <a:ext cx="10629657" cy="4642645"/>
          </a:xfrm>
        </p:spPr>
        <p:txBody>
          <a:bodyPr>
            <a:normAutofit/>
          </a:bodyPr>
          <a:lstStyle/>
          <a:p>
            <a:pPr>
              <a:lnSpc>
                <a:spcPct val="100000"/>
              </a:lnSpc>
              <a:spcAft>
                <a:spcPts val="600"/>
              </a:spcAft>
            </a:pPr>
            <a:r>
              <a:rPr lang="en-US" dirty="0"/>
              <a:t>Key Objectives </a:t>
            </a:r>
          </a:p>
          <a:p>
            <a:pPr>
              <a:lnSpc>
                <a:spcPct val="100000"/>
              </a:lnSpc>
              <a:spcAft>
                <a:spcPts val="600"/>
              </a:spcAft>
            </a:pPr>
            <a:r>
              <a:rPr lang="en-US" dirty="0"/>
              <a:t>Fair Housing in Nassau County </a:t>
            </a:r>
          </a:p>
          <a:p>
            <a:pPr>
              <a:lnSpc>
                <a:spcPct val="100000"/>
              </a:lnSpc>
              <a:spcAft>
                <a:spcPts val="600"/>
              </a:spcAft>
            </a:pPr>
            <a:r>
              <a:rPr lang="en-US" dirty="0"/>
              <a:t>Fair Housing Act </a:t>
            </a:r>
          </a:p>
          <a:p>
            <a:pPr lvl="1">
              <a:lnSpc>
                <a:spcPct val="100000"/>
              </a:lnSpc>
              <a:spcAft>
                <a:spcPts val="600"/>
              </a:spcAft>
              <a:buFont typeface="Wingdings" panose="05000000000000000000" pitchFamily="2" charset="2"/>
              <a:buChar char="§"/>
            </a:pPr>
            <a:r>
              <a:rPr lang="en-US" sz="1800" dirty="0"/>
              <a:t>Overview</a:t>
            </a:r>
          </a:p>
          <a:p>
            <a:pPr lvl="1">
              <a:lnSpc>
                <a:spcPct val="100000"/>
              </a:lnSpc>
              <a:spcAft>
                <a:spcPts val="600"/>
              </a:spcAft>
              <a:buFont typeface="Wingdings" panose="05000000000000000000" pitchFamily="2" charset="2"/>
              <a:buChar char="§"/>
            </a:pPr>
            <a:r>
              <a:rPr lang="en-US" sz="1800" dirty="0"/>
              <a:t>Additional Protections </a:t>
            </a:r>
          </a:p>
          <a:p>
            <a:pPr lvl="1">
              <a:lnSpc>
                <a:spcPct val="100000"/>
              </a:lnSpc>
              <a:spcAft>
                <a:spcPts val="600"/>
              </a:spcAft>
              <a:buFont typeface="Wingdings" panose="05000000000000000000" pitchFamily="2" charset="2"/>
              <a:buChar char="§"/>
            </a:pPr>
            <a:r>
              <a:rPr lang="en-US" sz="1800" dirty="0"/>
              <a:t>Fair Housing and Accessibility </a:t>
            </a:r>
          </a:p>
          <a:p>
            <a:pPr>
              <a:lnSpc>
                <a:spcPct val="100000"/>
              </a:lnSpc>
              <a:spcAft>
                <a:spcPts val="600"/>
              </a:spcAft>
            </a:pPr>
            <a:r>
              <a:rPr lang="en-US" dirty="0"/>
              <a:t>Enforcement </a:t>
            </a:r>
          </a:p>
          <a:p>
            <a:pPr lvl="1">
              <a:lnSpc>
                <a:spcPct val="100000"/>
              </a:lnSpc>
              <a:spcAft>
                <a:spcPts val="600"/>
              </a:spcAft>
              <a:buFont typeface="Wingdings" panose="05000000000000000000" pitchFamily="2" charset="2"/>
              <a:buChar char="§"/>
            </a:pPr>
            <a:r>
              <a:rPr lang="en-US" sz="1800" dirty="0"/>
              <a:t>Fair Housing Complaint Process</a:t>
            </a:r>
          </a:p>
          <a:p>
            <a:pPr>
              <a:lnSpc>
                <a:spcPct val="100000"/>
              </a:lnSpc>
              <a:spcAft>
                <a:spcPts val="600"/>
              </a:spcAft>
            </a:pPr>
            <a:r>
              <a:rPr lang="en-US" dirty="0"/>
              <a:t>Community Outreach and Participation </a:t>
            </a:r>
          </a:p>
          <a:p>
            <a:pPr lvl="1">
              <a:lnSpc>
                <a:spcPct val="100000"/>
              </a:lnSpc>
              <a:spcAft>
                <a:spcPts val="600"/>
              </a:spcAft>
            </a:pPr>
            <a:endParaRPr lang="en-US" dirty="0"/>
          </a:p>
        </p:txBody>
      </p:sp>
    </p:spTree>
    <p:extLst>
      <p:ext uri="{BB962C8B-B14F-4D97-AF65-F5344CB8AC3E}">
        <p14:creationId xmlns:p14="http://schemas.microsoft.com/office/powerpoint/2010/main" val="1023999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ACC2B-C25E-4641-8117-6AC25C9302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AC7D98-6DB5-B3B9-1408-D2D395F80DA8}"/>
              </a:ext>
            </a:extLst>
          </p:cNvPr>
          <p:cNvSpPr>
            <a:spLocks noGrp="1"/>
          </p:cNvSpPr>
          <p:nvPr>
            <p:ph type="title"/>
          </p:nvPr>
        </p:nvSpPr>
        <p:spPr/>
        <p:txBody>
          <a:bodyPr/>
          <a:lstStyle/>
          <a:p>
            <a:r>
              <a:rPr lang="en-US" dirty="0"/>
              <a:t>National Origin – Limited English Proficiency</a:t>
            </a:r>
          </a:p>
        </p:txBody>
      </p:sp>
      <p:sp>
        <p:nvSpPr>
          <p:cNvPr id="9" name="Content Placeholder 8">
            <a:extLst>
              <a:ext uri="{FF2B5EF4-FFF2-40B4-BE49-F238E27FC236}">
                <a16:creationId xmlns:a16="http://schemas.microsoft.com/office/drawing/2014/main" id="{661BEE70-15D4-2526-C86E-B248720AB5DD}"/>
              </a:ext>
            </a:extLst>
          </p:cNvPr>
          <p:cNvSpPr>
            <a:spLocks noGrp="1"/>
          </p:cNvSpPr>
          <p:nvPr>
            <p:ph idx="1"/>
          </p:nvPr>
        </p:nvSpPr>
        <p:spPr/>
        <p:txBody>
          <a:bodyPr>
            <a:normAutofit/>
          </a:bodyPr>
          <a:lstStyle/>
          <a:p>
            <a:pPr marL="0" indent="0">
              <a:lnSpc>
                <a:spcPct val="100000"/>
              </a:lnSpc>
              <a:spcAft>
                <a:spcPts val="1200"/>
              </a:spcAft>
              <a:buNone/>
            </a:pPr>
            <a:r>
              <a:rPr lang="en-US" sz="2000" i="1" dirty="0">
                <a:solidFill>
                  <a:srgbClr val="002060"/>
                </a:solidFill>
                <a:latin typeface="Segoe UI Semibold" panose="020B0702040204020203" pitchFamily="34" charset="0"/>
                <a:cs typeface="Segoe UI Semibold" panose="020B0702040204020203" pitchFamily="34" charset="0"/>
              </a:rPr>
              <a:t>Limited English Proficiency (LEP) individuals do not speak English as their primary language and/or have a limited ability to read, speak, write, or understand English.</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1800" dirty="0"/>
              <a:t>HUD ruled that people with limited English proficiency, while not technically a protected class, are protected under fair housing laws due to a close linkage with nation of origin, which is a protected class.</a:t>
            </a:r>
          </a:p>
          <a:p>
            <a:pPr lvl="2">
              <a:lnSpc>
                <a:spcPct val="100000"/>
              </a:lnSpc>
              <a:spcBef>
                <a:spcPts val="350"/>
              </a:spcBef>
              <a:spcAft>
                <a:spcPts val="600"/>
              </a:spcAft>
              <a:buClr>
                <a:srgbClr val="213A71"/>
              </a:buClr>
              <a:buSzPct val="100000"/>
              <a:defRPr/>
            </a:pPr>
            <a:r>
              <a:rPr lang="en-US" sz="1600" dirty="0"/>
              <a:t>This means that housing providers are prohibited from using limited English proficiency selectively or as an excuse for housing discrimination.</a:t>
            </a:r>
            <a:endParaRPr lang="en-US" sz="1800" dirty="0"/>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1800" dirty="0"/>
              <a:t>Examples:</a:t>
            </a:r>
            <a:endParaRPr lang="en-US" sz="1400" dirty="0"/>
          </a:p>
          <a:p>
            <a:pPr lvl="2">
              <a:lnSpc>
                <a:spcPct val="100000"/>
              </a:lnSpc>
              <a:spcBef>
                <a:spcPts val="350"/>
              </a:spcBef>
              <a:spcAft>
                <a:spcPts val="600"/>
              </a:spcAft>
              <a:buClr>
                <a:srgbClr val="213A71"/>
              </a:buClr>
              <a:buSzPct val="100000"/>
              <a:defRPr/>
            </a:pPr>
            <a:r>
              <a:rPr lang="en-US" sz="1600" dirty="0"/>
              <a:t>Requiring tenants to communicate unassisted</a:t>
            </a:r>
          </a:p>
          <a:p>
            <a:pPr lvl="2">
              <a:lnSpc>
                <a:spcPct val="100000"/>
              </a:lnSpc>
              <a:spcBef>
                <a:spcPts val="350"/>
              </a:spcBef>
              <a:spcAft>
                <a:spcPts val="600"/>
              </a:spcAft>
              <a:buClr>
                <a:srgbClr val="213A71"/>
              </a:buClr>
              <a:buSzPct val="100000"/>
              <a:defRPr/>
            </a:pPr>
            <a:r>
              <a:rPr lang="en-US" sz="1600" dirty="0"/>
              <a:t>Refusal to post or explain notices in other languages</a:t>
            </a:r>
          </a:p>
          <a:p>
            <a:pPr lvl="2">
              <a:lnSpc>
                <a:spcPct val="100000"/>
              </a:lnSpc>
              <a:spcBef>
                <a:spcPts val="350"/>
              </a:spcBef>
              <a:spcAft>
                <a:spcPts val="600"/>
              </a:spcAft>
              <a:buClr>
                <a:srgbClr val="213A71"/>
              </a:buClr>
              <a:buSzPct val="100000"/>
              <a:defRPr/>
            </a:pPr>
            <a:r>
              <a:rPr lang="en-US" sz="1600" dirty="0"/>
              <a:t>Failure to provide adequate translation or interpretations</a:t>
            </a:r>
          </a:p>
          <a:p>
            <a:pPr marL="0" indent="0">
              <a:lnSpc>
                <a:spcPct val="100000"/>
              </a:lnSpc>
              <a:buNone/>
            </a:pPr>
            <a:endParaRPr lang="en-US" dirty="0"/>
          </a:p>
          <a:p>
            <a:pPr marL="0" indent="0">
              <a:lnSpc>
                <a:spcPct val="100000"/>
              </a:lnSpc>
              <a:buNone/>
            </a:pPr>
            <a:endParaRPr lang="en-US" dirty="0"/>
          </a:p>
        </p:txBody>
      </p:sp>
    </p:spTree>
    <p:extLst>
      <p:ext uri="{BB962C8B-B14F-4D97-AF65-F5344CB8AC3E}">
        <p14:creationId xmlns:p14="http://schemas.microsoft.com/office/powerpoint/2010/main" val="1728345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AB0C1-A067-307E-11DC-FE4CC4BCD9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8D5F0-81B8-4B60-4974-C237126FCAE3}"/>
              </a:ext>
            </a:extLst>
          </p:cNvPr>
          <p:cNvSpPr>
            <a:spLocks noGrp="1"/>
          </p:cNvSpPr>
          <p:nvPr>
            <p:ph type="title"/>
          </p:nvPr>
        </p:nvSpPr>
        <p:spPr/>
        <p:txBody>
          <a:bodyPr/>
          <a:lstStyle/>
          <a:p>
            <a:r>
              <a:rPr lang="en-US" dirty="0"/>
              <a:t>Victims of Domestic Violence – VAWA Protections</a:t>
            </a:r>
          </a:p>
        </p:txBody>
      </p:sp>
      <p:sp>
        <p:nvSpPr>
          <p:cNvPr id="9" name="Content Placeholder 8">
            <a:extLst>
              <a:ext uri="{FF2B5EF4-FFF2-40B4-BE49-F238E27FC236}">
                <a16:creationId xmlns:a16="http://schemas.microsoft.com/office/drawing/2014/main" id="{99095B8C-886B-A91D-DACE-BC842E8942BA}"/>
              </a:ext>
            </a:extLst>
          </p:cNvPr>
          <p:cNvSpPr>
            <a:spLocks noGrp="1"/>
          </p:cNvSpPr>
          <p:nvPr>
            <p:ph idx="1"/>
          </p:nvPr>
        </p:nvSpPr>
        <p:spPr/>
        <p:txBody>
          <a:bodyPr>
            <a:normAutofit/>
          </a:bodyPr>
          <a:lstStyle/>
          <a:p>
            <a:pPr marL="0" indent="0">
              <a:lnSpc>
                <a:spcPct val="100000"/>
              </a:lnSpc>
              <a:spcAft>
                <a:spcPts val="1200"/>
              </a:spcAft>
              <a:buNone/>
            </a:pPr>
            <a:r>
              <a:rPr lang="en-US" sz="2200" i="1" dirty="0">
                <a:solidFill>
                  <a:srgbClr val="002060"/>
                </a:solidFill>
                <a:latin typeface="Segoe UI Semibold" panose="020B0702040204020203" pitchFamily="34" charset="0"/>
                <a:cs typeface="Segoe UI Semibold" panose="020B0702040204020203" pitchFamily="34" charset="0"/>
              </a:rPr>
              <a:t>The Violence Against Women Act (VAWA) provides protections for victims (i.e. persons that have experienced) domestic violence, dating violence, sexual assault, or stalking.</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2000" dirty="0"/>
              <a:t>VAWA protections are available equally to all individuals regardless of sex, gender identity, or sexual orientation.</a:t>
            </a:r>
            <a:endParaRPr lang="en-US" dirty="0"/>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kumimoji="0" lang="en-US" sz="1800" b="0" i="0" u="none" strike="noStrike" kern="1200" cap="none" spc="0" normalizeH="0" baseline="0" noProof="0" dirty="0">
                <a:ln>
                  <a:noFill/>
                </a:ln>
                <a:solidFill>
                  <a:srgbClr val="213A71"/>
                </a:solidFill>
                <a:effectLst/>
                <a:uLnTx/>
                <a:uFillTx/>
                <a:latin typeface="Segoe UI" panose="020B0502040204020203" pitchFamily="34" charset="0"/>
                <a:ea typeface="+mn-ea"/>
                <a:cs typeface="Segoe UI" panose="020B0502040204020203" pitchFamily="34" charset="0"/>
              </a:rPr>
              <a:t>Examples:</a:t>
            </a:r>
            <a:endParaRPr lang="en-US" sz="1400" dirty="0"/>
          </a:p>
          <a:p>
            <a:pPr lvl="2">
              <a:lnSpc>
                <a:spcPct val="100000"/>
              </a:lnSpc>
              <a:spcBef>
                <a:spcPts val="350"/>
              </a:spcBef>
              <a:spcAft>
                <a:spcPts val="600"/>
              </a:spcAft>
              <a:buClr>
                <a:srgbClr val="213A71"/>
              </a:buClr>
              <a:buSzPct val="100000"/>
              <a:defRPr/>
            </a:pPr>
            <a:r>
              <a:rPr lang="en-US" dirty="0"/>
              <a:t>Lease Bifurcation, Family Breakups, Emergency Transfer Plan</a:t>
            </a:r>
          </a:p>
          <a:p>
            <a:pPr lvl="2">
              <a:lnSpc>
                <a:spcPct val="100000"/>
              </a:lnSpc>
              <a:spcBef>
                <a:spcPts val="350"/>
              </a:spcBef>
              <a:spcAft>
                <a:spcPts val="600"/>
              </a:spcAft>
              <a:buClr>
                <a:srgbClr val="213A71"/>
              </a:buClr>
              <a:buSzPct val="100000"/>
              <a:defRPr/>
            </a:pPr>
            <a:r>
              <a:rPr lang="en-US" dirty="0"/>
              <a:t>Exceptions for Policies against criminal activities</a:t>
            </a:r>
          </a:p>
          <a:p>
            <a:pPr lvl="2">
              <a:lnSpc>
                <a:spcPct val="100000"/>
              </a:lnSpc>
              <a:spcBef>
                <a:spcPts val="350"/>
              </a:spcBef>
              <a:spcAft>
                <a:spcPts val="600"/>
              </a:spcAft>
              <a:buClr>
                <a:srgbClr val="213A71"/>
              </a:buClr>
              <a:buSzPct val="100000"/>
              <a:defRPr/>
            </a:pPr>
            <a:r>
              <a:rPr lang="en-US" dirty="0"/>
              <a:t>Release from 12-month lease obligation</a:t>
            </a:r>
          </a:p>
          <a:p>
            <a:pPr lvl="2">
              <a:lnSpc>
                <a:spcPct val="100000"/>
              </a:lnSpc>
              <a:spcBef>
                <a:spcPts val="350"/>
              </a:spcBef>
              <a:spcAft>
                <a:spcPts val="600"/>
              </a:spcAft>
              <a:buClr>
                <a:srgbClr val="213A71"/>
              </a:buClr>
              <a:buSzPct val="100000"/>
              <a:defRPr/>
            </a:pPr>
            <a:r>
              <a:rPr lang="en-US" dirty="0"/>
              <a:t>Exceptions against nuisance ordinances</a:t>
            </a:r>
          </a:p>
          <a:p>
            <a:pPr lvl="2">
              <a:lnSpc>
                <a:spcPct val="100000"/>
              </a:lnSpc>
              <a:spcBef>
                <a:spcPts val="350"/>
              </a:spcBef>
              <a:spcAft>
                <a:spcPts val="600"/>
              </a:spcAft>
              <a:buClr>
                <a:srgbClr val="213A71"/>
              </a:buClr>
              <a:buSzPct val="100000"/>
              <a:defRPr/>
            </a:pPr>
            <a:r>
              <a:rPr lang="en-US" dirty="0"/>
              <a:t>Breaking a Lease or Transferring Buildings</a:t>
            </a:r>
          </a:p>
          <a:p>
            <a:pPr marL="0" indent="0">
              <a:lnSpc>
                <a:spcPct val="100000"/>
              </a:lnSpc>
              <a:buNone/>
            </a:pPr>
            <a:endParaRPr lang="en-US" dirty="0"/>
          </a:p>
        </p:txBody>
      </p:sp>
    </p:spTree>
    <p:extLst>
      <p:ext uri="{BB962C8B-B14F-4D97-AF65-F5344CB8AC3E}">
        <p14:creationId xmlns:p14="http://schemas.microsoft.com/office/powerpoint/2010/main" val="2841888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9AE7B-F41F-4AF8-F8F0-CCF68051448F}"/>
              </a:ext>
            </a:extLst>
          </p:cNvPr>
          <p:cNvSpPr>
            <a:spLocks noGrp="1"/>
          </p:cNvSpPr>
          <p:nvPr>
            <p:ph type="title"/>
          </p:nvPr>
        </p:nvSpPr>
        <p:spPr/>
        <p:txBody>
          <a:bodyPr/>
          <a:lstStyle/>
          <a:p>
            <a:r>
              <a:rPr lang="en-US" dirty="0"/>
              <a:t>Sex – Harassment</a:t>
            </a:r>
          </a:p>
        </p:txBody>
      </p:sp>
      <p:sp>
        <p:nvSpPr>
          <p:cNvPr id="3" name="Content Placeholder 2">
            <a:extLst>
              <a:ext uri="{FF2B5EF4-FFF2-40B4-BE49-F238E27FC236}">
                <a16:creationId xmlns:a16="http://schemas.microsoft.com/office/drawing/2014/main" id="{D7C83D14-BFDB-AEB2-05E2-BF337BF0FDCE}"/>
              </a:ext>
            </a:extLst>
          </p:cNvPr>
          <p:cNvSpPr>
            <a:spLocks noGrp="1"/>
          </p:cNvSpPr>
          <p:nvPr>
            <p:ph idx="1"/>
          </p:nvPr>
        </p:nvSpPr>
        <p:spPr/>
        <p:txBody>
          <a:bodyPr>
            <a:normAutofit/>
          </a:bodyPr>
          <a:lstStyle/>
          <a:p>
            <a:pPr marL="0" indent="0">
              <a:lnSpc>
                <a:spcPct val="100000"/>
              </a:lnSpc>
              <a:spcAft>
                <a:spcPts val="1200"/>
              </a:spcAft>
              <a:buNone/>
            </a:pPr>
            <a:r>
              <a:rPr lang="en-US" sz="2000" b="0" i="1" dirty="0">
                <a:solidFill>
                  <a:srgbClr val="002060"/>
                </a:solidFill>
                <a:effectLst/>
                <a:latin typeface="Segoe UI Semibold" panose="020B0702040204020203" pitchFamily="34" charset="0"/>
                <a:cs typeface="Segoe UI Semibold" panose="020B0702040204020203" pitchFamily="34" charset="0"/>
              </a:rPr>
              <a:t>Under the FHA, there are specific provisions and interpretations regarding quid pro quo and hostile environment harassment, as well as liability for discriminatory housing practices.</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1800" b="0" i="0" dirty="0">
                <a:effectLst/>
              </a:rPr>
              <a:t>Quid pro quo harassment – occurs when a housing provider demands favors for housing benefits or to avoid negative actions like eviction.</a:t>
            </a:r>
            <a:endParaRPr lang="en-US" sz="1800" i="1" dirty="0"/>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1800" b="0" i="0" dirty="0">
                <a:effectLst/>
              </a:rPr>
              <a:t>Hostile environment harassment -  arises when a housing provider’s discriminatory conduct creates an intimidating or abusive living environment.</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sz="1800" dirty="0"/>
              <a:t>Liability for Discriminatory Housing Practices:</a:t>
            </a:r>
          </a:p>
          <a:p>
            <a:pPr lvl="2">
              <a:lnSpc>
                <a:spcPct val="100000"/>
              </a:lnSpc>
              <a:spcBef>
                <a:spcPts val="350"/>
              </a:spcBef>
              <a:spcAft>
                <a:spcPts val="600"/>
              </a:spcAft>
              <a:buClr>
                <a:srgbClr val="213A71"/>
              </a:buClr>
              <a:buSzPct val="100000"/>
              <a:defRPr/>
            </a:pPr>
            <a:r>
              <a:rPr lang="en-US" i="0" dirty="0">
                <a:effectLst/>
                <a:latin typeface="Segoe UI Semibold" panose="020B0702040204020203" pitchFamily="34" charset="0"/>
                <a:cs typeface="Segoe UI Semibold" panose="020B0702040204020203" pitchFamily="34" charset="0"/>
              </a:rPr>
              <a:t>Direct Liability - </a:t>
            </a:r>
            <a:r>
              <a:rPr lang="en-US" i="0" dirty="0">
                <a:effectLst/>
              </a:rPr>
              <a:t>Housing providers are responsible for their actions or those of their employees/agents if they knew or should have known about the harassment and didn't act.</a:t>
            </a:r>
          </a:p>
          <a:p>
            <a:pPr lvl="2">
              <a:lnSpc>
                <a:spcPct val="100000"/>
              </a:lnSpc>
              <a:spcBef>
                <a:spcPts val="350"/>
              </a:spcBef>
              <a:spcAft>
                <a:spcPts val="600"/>
              </a:spcAft>
              <a:buClr>
                <a:srgbClr val="213A71"/>
              </a:buClr>
              <a:buSzPct val="100000"/>
              <a:defRPr/>
            </a:pPr>
            <a:r>
              <a:rPr lang="en-US" dirty="0">
                <a:latin typeface="Segoe UI Semibold" panose="020B0702040204020203" pitchFamily="34" charset="0"/>
                <a:cs typeface="Segoe UI Semibold" panose="020B0702040204020203" pitchFamily="34" charset="0"/>
              </a:rPr>
              <a:t>Third-Party Liability </a:t>
            </a:r>
            <a:r>
              <a:rPr lang="en-US" dirty="0"/>
              <a:t>- </a:t>
            </a:r>
            <a:r>
              <a:rPr lang="en-US" b="0" i="0" dirty="0">
                <a:effectLst/>
              </a:rPr>
              <a:t>Providers can also be liable for not addressing harassment by others, like tenants, when they have control over the situation.</a:t>
            </a:r>
            <a:endParaRPr lang="en-US" dirty="0"/>
          </a:p>
        </p:txBody>
      </p:sp>
    </p:spTree>
    <p:extLst>
      <p:ext uri="{BB962C8B-B14F-4D97-AF65-F5344CB8AC3E}">
        <p14:creationId xmlns:p14="http://schemas.microsoft.com/office/powerpoint/2010/main" val="1067716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4906A-F8BC-D21C-03C3-622593E145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D46186-F030-B030-9621-72C31BC2625B}"/>
              </a:ext>
            </a:extLst>
          </p:cNvPr>
          <p:cNvSpPr>
            <a:spLocks noGrp="1"/>
          </p:cNvSpPr>
          <p:nvPr>
            <p:ph type="title"/>
          </p:nvPr>
        </p:nvSpPr>
        <p:spPr/>
        <p:txBody>
          <a:bodyPr/>
          <a:lstStyle/>
          <a:p>
            <a:r>
              <a:rPr lang="en-US" dirty="0"/>
              <a:t>Fair Housing and Accessibility</a:t>
            </a:r>
          </a:p>
        </p:txBody>
      </p:sp>
    </p:spTree>
    <p:extLst>
      <p:ext uri="{BB962C8B-B14F-4D97-AF65-F5344CB8AC3E}">
        <p14:creationId xmlns:p14="http://schemas.microsoft.com/office/powerpoint/2010/main" val="2977097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7FD44-26B5-010F-DC4A-C764D40F21A4}"/>
              </a:ext>
            </a:extLst>
          </p:cNvPr>
          <p:cNvSpPr>
            <a:spLocks noGrp="1"/>
          </p:cNvSpPr>
          <p:nvPr>
            <p:ph type="title"/>
          </p:nvPr>
        </p:nvSpPr>
        <p:spPr/>
        <p:txBody>
          <a:bodyPr/>
          <a:lstStyle/>
          <a:p>
            <a:r>
              <a:rPr lang="en-US" dirty="0"/>
              <a:t>Disability and Accessibility Under the Fair Housing Act</a:t>
            </a:r>
          </a:p>
        </p:txBody>
      </p:sp>
      <p:sp>
        <p:nvSpPr>
          <p:cNvPr id="9" name="Content Placeholder 8">
            <a:extLst>
              <a:ext uri="{FF2B5EF4-FFF2-40B4-BE49-F238E27FC236}">
                <a16:creationId xmlns:a16="http://schemas.microsoft.com/office/drawing/2014/main" id="{59001719-CD47-A9E9-B80C-B96E1A1AF96B}"/>
              </a:ext>
            </a:extLst>
          </p:cNvPr>
          <p:cNvSpPr>
            <a:spLocks noGrp="1"/>
          </p:cNvSpPr>
          <p:nvPr>
            <p:ph idx="1"/>
          </p:nvPr>
        </p:nvSpPr>
        <p:spPr/>
        <p:txBody>
          <a:bodyPr/>
          <a:lstStyle/>
          <a:p>
            <a:pPr marL="0" indent="0">
              <a:lnSpc>
                <a:spcPct val="100000"/>
              </a:lnSpc>
              <a:spcAft>
                <a:spcPts val="1200"/>
              </a:spcAft>
              <a:buNone/>
            </a:pPr>
            <a:r>
              <a:rPr lang="en-US" dirty="0"/>
              <a:t>Definitions:  </a:t>
            </a:r>
          </a:p>
          <a:p>
            <a:pPr marL="457200" lvl="1" indent="0">
              <a:lnSpc>
                <a:spcPct val="100000"/>
              </a:lnSpc>
              <a:spcAft>
                <a:spcPts val="1200"/>
              </a:spcAft>
              <a:buNone/>
            </a:pPr>
            <a:r>
              <a:rPr lang="en-US" b="1" dirty="0"/>
              <a:t>Disability</a:t>
            </a:r>
            <a:r>
              <a:rPr lang="en-US" dirty="0"/>
              <a:t> - Any person who has a physical or mental impairment that substantially limits one or more major life activities; has a record of such impairment; or is regarded as having such an impairment. </a:t>
            </a:r>
          </a:p>
          <a:p>
            <a:pPr marL="457200" lvl="1" indent="0">
              <a:lnSpc>
                <a:spcPct val="100000"/>
              </a:lnSpc>
              <a:spcAft>
                <a:spcPts val="1200"/>
              </a:spcAft>
              <a:buNone/>
            </a:pPr>
            <a:r>
              <a:rPr lang="en-US" b="1" dirty="0"/>
              <a:t>Reasonable Accommodations </a:t>
            </a:r>
            <a:r>
              <a:rPr lang="en-US" dirty="0"/>
              <a:t>- a change, exception, or adjustment in normal rules, policies, practices, or services offered by a housing provider to allow persons with disabilities the full use and enjoyment of their dwelling and related facilities.</a:t>
            </a:r>
          </a:p>
          <a:p>
            <a:pPr marL="457200" lvl="1" indent="0">
              <a:lnSpc>
                <a:spcPct val="100000"/>
              </a:lnSpc>
              <a:spcAft>
                <a:spcPts val="1200"/>
              </a:spcAft>
              <a:buNone/>
            </a:pPr>
            <a:r>
              <a:rPr lang="en-US" b="1" dirty="0"/>
              <a:t>Reasonable Modification </a:t>
            </a:r>
            <a:r>
              <a:rPr lang="en-US" dirty="0"/>
              <a:t>- A structural modification that is made to allow persons with disabilities the full enjoyment of the housing and related facilities.</a:t>
            </a:r>
          </a:p>
          <a:p>
            <a:pPr marL="0" indent="0">
              <a:lnSpc>
                <a:spcPct val="100000"/>
              </a:lnSpc>
              <a:buNone/>
            </a:pPr>
            <a:endParaRPr lang="en-US" sz="2400" dirty="0"/>
          </a:p>
          <a:p>
            <a:pPr marL="0" indent="0">
              <a:lnSpc>
                <a:spcPct val="100000"/>
              </a:lnSpc>
              <a:buNone/>
            </a:pPr>
            <a:endParaRPr lang="en-US" dirty="0"/>
          </a:p>
        </p:txBody>
      </p:sp>
    </p:spTree>
    <p:extLst>
      <p:ext uri="{BB962C8B-B14F-4D97-AF65-F5344CB8AC3E}">
        <p14:creationId xmlns:p14="http://schemas.microsoft.com/office/powerpoint/2010/main" val="19662729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03582-1D9D-1399-4B54-32F5FD7F2EB0}"/>
              </a:ext>
            </a:extLst>
          </p:cNvPr>
          <p:cNvSpPr>
            <a:spLocks noGrp="1"/>
          </p:cNvSpPr>
          <p:nvPr>
            <p:ph type="title"/>
          </p:nvPr>
        </p:nvSpPr>
        <p:spPr/>
        <p:txBody>
          <a:bodyPr/>
          <a:lstStyle/>
          <a:p>
            <a:r>
              <a:rPr lang="en-US" dirty="0"/>
              <a:t>Reasonable Modification and Accommodation</a:t>
            </a:r>
          </a:p>
        </p:txBody>
      </p:sp>
      <p:sp>
        <p:nvSpPr>
          <p:cNvPr id="4" name="Content Placeholder 2">
            <a:extLst>
              <a:ext uri="{FF2B5EF4-FFF2-40B4-BE49-F238E27FC236}">
                <a16:creationId xmlns:a16="http://schemas.microsoft.com/office/drawing/2014/main" id="{8673D239-5284-0E12-3A02-F1DC00ECA8E7}"/>
              </a:ext>
            </a:extLst>
          </p:cNvPr>
          <p:cNvSpPr>
            <a:spLocks noGrp="1"/>
          </p:cNvSpPr>
          <p:nvPr>
            <p:ph idx="1"/>
          </p:nvPr>
        </p:nvSpPr>
        <p:spPr>
          <a:xfrm>
            <a:off x="647944" y="1253330"/>
            <a:ext cx="10515600" cy="4751815"/>
          </a:xfrm>
        </p:spPr>
        <p:txBody>
          <a:bodyPr>
            <a:normAutofit/>
          </a:bodyPr>
          <a:lstStyle/>
          <a:p>
            <a:pPr marL="0" indent="0">
              <a:lnSpc>
                <a:spcPct val="100000"/>
              </a:lnSpc>
              <a:spcAft>
                <a:spcPts val="600"/>
              </a:spcAft>
              <a:buNone/>
            </a:pPr>
            <a:r>
              <a:rPr lang="en-US" i="1" dirty="0">
                <a:solidFill>
                  <a:srgbClr val="002060"/>
                </a:solidFill>
                <a:latin typeface="Segoe UI Semibold" panose="020B0702040204020203" pitchFamily="34" charset="0"/>
                <a:cs typeface="Segoe UI Semibold" panose="020B0702040204020203" pitchFamily="34" charset="0"/>
              </a:rPr>
              <a:t>The FHA makes it unlawful to:</a:t>
            </a:r>
          </a:p>
          <a:p>
            <a:pPr>
              <a:lnSpc>
                <a:spcPct val="100000"/>
              </a:lnSpc>
              <a:spcAft>
                <a:spcPts val="600"/>
              </a:spcAft>
            </a:pPr>
            <a:r>
              <a:rPr lang="en-US" sz="2200" dirty="0"/>
              <a:t>Refuse to permit, at the expense of the person with a disability, reasonable modifications to existing premises if the modifications are necessary to accommodate a person with a disability to occupy the premises.</a:t>
            </a:r>
          </a:p>
          <a:p>
            <a:pPr lvl="1">
              <a:lnSpc>
                <a:spcPct val="100000"/>
              </a:lnSpc>
              <a:spcAft>
                <a:spcPts val="600"/>
              </a:spcAft>
              <a:buFont typeface="Wingdings" panose="05000000000000000000" pitchFamily="2" charset="2"/>
              <a:buChar char="§"/>
            </a:pPr>
            <a:r>
              <a:rPr lang="en-US" sz="1600" dirty="0">
                <a:latin typeface="Segoe UI Light" panose="020B0502040204020203" pitchFamily="34" charset="0"/>
                <a:cs typeface="Segoe UI Light" panose="020B0502040204020203" pitchFamily="34" charset="0"/>
              </a:rPr>
              <a:t>A landlord may, where reasonable, condition permission for a modification on the renter’s agreeing to restore the premises to the condition that existed before the modification.</a:t>
            </a:r>
          </a:p>
          <a:p>
            <a:pPr lvl="1">
              <a:lnSpc>
                <a:spcPct val="100000"/>
              </a:lnSpc>
              <a:spcAft>
                <a:spcPts val="600"/>
              </a:spcAft>
              <a:buFont typeface="Wingdings" panose="05000000000000000000" pitchFamily="2" charset="2"/>
              <a:buChar char="§"/>
            </a:pPr>
            <a:r>
              <a:rPr lang="en-US" sz="1600" dirty="0">
                <a:latin typeface="Segoe UI Light" panose="020B0502040204020203" pitchFamily="34" charset="0"/>
                <a:cs typeface="Segoe UI Light" panose="020B0502040204020203" pitchFamily="34" charset="0"/>
              </a:rPr>
              <a:t>Examples: building a ramp, installing grab bars in the restroom, etc.</a:t>
            </a:r>
          </a:p>
          <a:p>
            <a:pPr>
              <a:lnSpc>
                <a:spcPct val="100000"/>
              </a:lnSpc>
              <a:spcAft>
                <a:spcPts val="600"/>
              </a:spcAft>
            </a:pPr>
            <a:r>
              <a:rPr lang="en-US" sz="2200" dirty="0"/>
              <a:t>Refuse to make reasonable accommodations in rules, policies, practices, or services to afford a person with a disability equal opportunity to use and enjoy a dwelling.</a:t>
            </a:r>
          </a:p>
          <a:p>
            <a:pPr lvl="1">
              <a:lnSpc>
                <a:spcPct val="100000"/>
              </a:lnSpc>
              <a:spcAft>
                <a:spcPts val="600"/>
              </a:spcAft>
              <a:buFont typeface="Wingdings" panose="05000000000000000000" pitchFamily="2" charset="2"/>
              <a:buChar char="§"/>
            </a:pPr>
            <a:r>
              <a:rPr lang="en-US" sz="1600" dirty="0">
                <a:latin typeface="Segoe UI Light" panose="020B0502040204020203" pitchFamily="34" charset="0"/>
                <a:cs typeface="Segoe UI Light" panose="020B0502040204020203" pitchFamily="34" charset="0"/>
              </a:rPr>
              <a:t>Example: enforcing a No-Pet Rule against a tenant who needs a service animal or support animal.</a:t>
            </a:r>
          </a:p>
        </p:txBody>
      </p:sp>
    </p:spTree>
    <p:extLst>
      <p:ext uri="{BB962C8B-B14F-4D97-AF65-F5344CB8AC3E}">
        <p14:creationId xmlns:p14="http://schemas.microsoft.com/office/powerpoint/2010/main" val="1647088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91DBF-EECE-4622-D248-15774A53EA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FAD7BB-1800-D03E-714B-25A8408198B6}"/>
              </a:ext>
            </a:extLst>
          </p:cNvPr>
          <p:cNvSpPr>
            <a:spLocks noGrp="1"/>
          </p:cNvSpPr>
          <p:nvPr>
            <p:ph type="title"/>
          </p:nvPr>
        </p:nvSpPr>
        <p:spPr/>
        <p:txBody>
          <a:bodyPr/>
          <a:lstStyle/>
          <a:p>
            <a:r>
              <a:rPr lang="en-US" dirty="0"/>
              <a:t>What is Reasonable? </a:t>
            </a:r>
          </a:p>
        </p:txBody>
      </p:sp>
      <p:sp>
        <p:nvSpPr>
          <p:cNvPr id="4" name="Content Placeholder 2">
            <a:extLst>
              <a:ext uri="{FF2B5EF4-FFF2-40B4-BE49-F238E27FC236}">
                <a16:creationId xmlns:a16="http://schemas.microsoft.com/office/drawing/2014/main" id="{AEA0A0EB-DB3B-A2D4-13BB-DA6487279728}"/>
              </a:ext>
            </a:extLst>
          </p:cNvPr>
          <p:cNvSpPr>
            <a:spLocks noGrp="1"/>
          </p:cNvSpPr>
          <p:nvPr>
            <p:ph idx="1"/>
          </p:nvPr>
        </p:nvSpPr>
        <p:spPr>
          <a:xfrm>
            <a:off x="647944" y="1377155"/>
            <a:ext cx="10515600" cy="4751815"/>
          </a:xfrm>
        </p:spPr>
        <p:txBody>
          <a:bodyPr>
            <a:normAutofit/>
          </a:bodyPr>
          <a:lstStyle/>
          <a:p>
            <a:pPr>
              <a:lnSpc>
                <a:spcPct val="100000"/>
              </a:lnSpc>
              <a:spcAft>
                <a:spcPts val="600"/>
              </a:spcAft>
            </a:pPr>
            <a:r>
              <a:rPr lang="en-US" sz="2200" dirty="0"/>
              <a:t>Changes that do not impose an undue financial or administrative burden or that would fundamentally alter the provider’s operations.</a:t>
            </a:r>
          </a:p>
          <a:p>
            <a:pPr>
              <a:lnSpc>
                <a:spcPct val="100000"/>
              </a:lnSpc>
              <a:spcAft>
                <a:spcPts val="600"/>
              </a:spcAft>
            </a:pPr>
            <a:r>
              <a:rPr lang="en-US" sz="2200" dirty="0"/>
              <a:t> Considers:</a:t>
            </a:r>
          </a:p>
          <a:p>
            <a:pPr lvl="1">
              <a:lnSpc>
                <a:spcPct val="100000"/>
              </a:lnSpc>
              <a:spcAft>
                <a:spcPts val="600"/>
              </a:spcAft>
              <a:buFont typeface="Wingdings" panose="05000000000000000000" pitchFamily="2" charset="2"/>
              <a:buChar char="§"/>
            </a:pPr>
            <a:r>
              <a:rPr lang="en-US" sz="2200" dirty="0">
                <a:latin typeface="Segoe UI Light" panose="020B0502040204020203" pitchFamily="34" charset="0"/>
                <a:cs typeface="Segoe UI Light" panose="020B0502040204020203" pitchFamily="34" charset="0"/>
              </a:rPr>
              <a:t>Financial resources of the provider</a:t>
            </a:r>
          </a:p>
          <a:p>
            <a:pPr lvl="1">
              <a:lnSpc>
                <a:spcPct val="100000"/>
              </a:lnSpc>
              <a:spcAft>
                <a:spcPts val="600"/>
              </a:spcAft>
              <a:buFont typeface="Wingdings" panose="05000000000000000000" pitchFamily="2" charset="2"/>
              <a:buChar char="§"/>
            </a:pPr>
            <a:r>
              <a:rPr lang="en-US" sz="2200" dirty="0">
                <a:latin typeface="Segoe UI Light" panose="020B0502040204020203" pitchFamily="34" charset="0"/>
                <a:cs typeface="Segoe UI Light" panose="020B0502040204020203" pitchFamily="34" charset="0"/>
              </a:rPr>
              <a:t>Costs of the accommodation or modification</a:t>
            </a:r>
          </a:p>
          <a:p>
            <a:pPr lvl="1">
              <a:lnSpc>
                <a:spcPct val="100000"/>
              </a:lnSpc>
              <a:spcAft>
                <a:spcPts val="600"/>
              </a:spcAft>
              <a:buFont typeface="Wingdings" panose="05000000000000000000" pitchFamily="2" charset="2"/>
              <a:buChar char="§"/>
            </a:pPr>
            <a:r>
              <a:rPr lang="en-US" sz="2200" dirty="0">
                <a:latin typeface="Segoe UI Light" panose="020B0502040204020203" pitchFamily="34" charset="0"/>
                <a:cs typeface="Segoe UI Light" panose="020B0502040204020203" pitchFamily="34" charset="0"/>
              </a:rPr>
              <a:t>Benefits to the requester</a:t>
            </a:r>
          </a:p>
          <a:p>
            <a:pPr lvl="1">
              <a:lnSpc>
                <a:spcPct val="100000"/>
              </a:lnSpc>
              <a:spcAft>
                <a:spcPts val="600"/>
              </a:spcAft>
              <a:buFont typeface="Wingdings" panose="05000000000000000000" pitchFamily="2" charset="2"/>
              <a:buChar char="§"/>
            </a:pPr>
            <a:r>
              <a:rPr lang="en-US" sz="2200" dirty="0">
                <a:latin typeface="Segoe UI Light" panose="020B0502040204020203" pitchFamily="34" charset="0"/>
                <a:cs typeface="Segoe UI Light" panose="020B0502040204020203" pitchFamily="34" charset="0"/>
              </a:rPr>
              <a:t>The availability or other, less expensive alternative options</a:t>
            </a:r>
          </a:p>
          <a:p>
            <a:pPr marL="0" indent="0">
              <a:lnSpc>
                <a:spcPct val="100000"/>
              </a:lnSpc>
              <a:spcAft>
                <a:spcPts val="600"/>
              </a:spcAft>
              <a:buNone/>
            </a:pPr>
            <a:endParaRPr lang="en-US" sz="1800" dirty="0"/>
          </a:p>
        </p:txBody>
      </p:sp>
    </p:spTree>
    <p:extLst>
      <p:ext uri="{BB962C8B-B14F-4D97-AF65-F5344CB8AC3E}">
        <p14:creationId xmlns:p14="http://schemas.microsoft.com/office/powerpoint/2010/main" val="21009648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CBA48-EF72-F8D3-617E-C61E7BE8E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F5DC36-8922-AD16-42DA-63F55251260B}"/>
              </a:ext>
            </a:extLst>
          </p:cNvPr>
          <p:cNvSpPr>
            <a:spLocks noGrp="1"/>
          </p:cNvSpPr>
          <p:nvPr>
            <p:ph type="title"/>
          </p:nvPr>
        </p:nvSpPr>
        <p:spPr/>
        <p:txBody>
          <a:bodyPr/>
          <a:lstStyle/>
          <a:p>
            <a:r>
              <a:rPr lang="en-US" dirty="0"/>
              <a:t>Verification Required</a:t>
            </a:r>
          </a:p>
        </p:txBody>
      </p:sp>
      <p:sp>
        <p:nvSpPr>
          <p:cNvPr id="4" name="Content Placeholder 2">
            <a:extLst>
              <a:ext uri="{FF2B5EF4-FFF2-40B4-BE49-F238E27FC236}">
                <a16:creationId xmlns:a16="http://schemas.microsoft.com/office/drawing/2014/main" id="{EA2FE4D3-DBDE-D471-07BE-8D34FCB9887D}"/>
              </a:ext>
            </a:extLst>
          </p:cNvPr>
          <p:cNvSpPr>
            <a:spLocks noGrp="1"/>
          </p:cNvSpPr>
          <p:nvPr>
            <p:ph idx="1"/>
          </p:nvPr>
        </p:nvSpPr>
        <p:spPr>
          <a:xfrm>
            <a:off x="647944" y="1377155"/>
            <a:ext cx="10782056" cy="4751815"/>
          </a:xfrm>
        </p:spPr>
        <p:txBody>
          <a:bodyPr>
            <a:normAutofit/>
          </a:bodyPr>
          <a:lstStyle/>
          <a:p>
            <a:pPr>
              <a:lnSpc>
                <a:spcPct val="100000"/>
              </a:lnSpc>
              <a:spcAft>
                <a:spcPts val="600"/>
              </a:spcAft>
            </a:pPr>
            <a:r>
              <a:rPr lang="en-US" sz="1800" dirty="0"/>
              <a:t>Housing providers may request information that: </a:t>
            </a:r>
          </a:p>
          <a:p>
            <a:pPr lvl="1">
              <a:lnSpc>
                <a:spcPct val="100000"/>
              </a:lnSpc>
              <a:spcAft>
                <a:spcPts val="600"/>
              </a:spcAft>
              <a:buFont typeface="Wingdings" panose="05000000000000000000" pitchFamily="2" charset="2"/>
              <a:buChar char="§"/>
            </a:pPr>
            <a:r>
              <a:rPr lang="en-US" sz="1800" dirty="0"/>
              <a:t>Verifies that the person meets the definition of disability under the FHA.</a:t>
            </a:r>
          </a:p>
          <a:p>
            <a:pPr lvl="1">
              <a:lnSpc>
                <a:spcPct val="100000"/>
              </a:lnSpc>
              <a:spcAft>
                <a:spcPts val="600"/>
              </a:spcAft>
              <a:buFont typeface="Wingdings" panose="05000000000000000000" pitchFamily="2" charset="2"/>
              <a:buChar char="§"/>
            </a:pPr>
            <a:r>
              <a:rPr lang="en-US" sz="1800" dirty="0"/>
              <a:t>Describes the needed accommodation.</a:t>
            </a:r>
          </a:p>
          <a:p>
            <a:pPr lvl="1">
              <a:lnSpc>
                <a:spcPct val="100000"/>
              </a:lnSpc>
              <a:spcAft>
                <a:spcPts val="600"/>
              </a:spcAft>
              <a:buFont typeface="Wingdings" panose="05000000000000000000" pitchFamily="2" charset="2"/>
              <a:buChar char="§"/>
            </a:pPr>
            <a:r>
              <a:rPr lang="en-US" sz="1800" dirty="0"/>
              <a:t>Shows the relationship between the person’s disability and the need for the requested accommodation.</a:t>
            </a:r>
          </a:p>
          <a:p>
            <a:pPr>
              <a:lnSpc>
                <a:spcPct val="100000"/>
              </a:lnSpc>
              <a:spcAft>
                <a:spcPts val="600"/>
              </a:spcAft>
            </a:pPr>
            <a:r>
              <a:rPr lang="en-US" sz="1800" dirty="0"/>
              <a:t>Types of Verification:</a:t>
            </a:r>
          </a:p>
          <a:p>
            <a:pPr lvl="1">
              <a:lnSpc>
                <a:spcPct val="100000"/>
              </a:lnSpc>
              <a:spcAft>
                <a:spcPts val="600"/>
              </a:spcAft>
              <a:buFont typeface="Wingdings" panose="05000000000000000000" pitchFamily="2" charset="2"/>
              <a:buChar char="§"/>
            </a:pPr>
            <a:r>
              <a:rPr lang="en-US" sz="1800" dirty="0"/>
              <a:t>Disability is apparent</a:t>
            </a:r>
          </a:p>
          <a:p>
            <a:pPr lvl="1">
              <a:lnSpc>
                <a:spcPct val="100000"/>
              </a:lnSpc>
              <a:spcAft>
                <a:spcPts val="600"/>
              </a:spcAft>
              <a:buFont typeface="Wingdings" panose="05000000000000000000" pitchFamily="2" charset="2"/>
              <a:buChar char="§"/>
            </a:pPr>
            <a:r>
              <a:rPr lang="en-US" sz="1800" dirty="0"/>
              <a:t>Proof of Social Security Disability Insurance benefits</a:t>
            </a:r>
          </a:p>
          <a:p>
            <a:pPr lvl="1">
              <a:lnSpc>
                <a:spcPct val="100000"/>
              </a:lnSpc>
              <a:spcAft>
                <a:spcPts val="600"/>
              </a:spcAft>
              <a:buFont typeface="Wingdings" panose="05000000000000000000" pitchFamily="2" charset="2"/>
              <a:buChar char="§"/>
            </a:pPr>
            <a:r>
              <a:rPr lang="en-US" sz="1800" dirty="0"/>
              <a:t>Letter from medical professional (i.e., doctor, therapist, social worker, occupational or physical therapist)</a:t>
            </a:r>
          </a:p>
        </p:txBody>
      </p:sp>
    </p:spTree>
    <p:extLst>
      <p:ext uri="{BB962C8B-B14F-4D97-AF65-F5344CB8AC3E}">
        <p14:creationId xmlns:p14="http://schemas.microsoft.com/office/powerpoint/2010/main" val="14245564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96705-7506-024D-E774-D0047E18B1DB}"/>
              </a:ext>
            </a:extLst>
          </p:cNvPr>
          <p:cNvSpPr>
            <a:spLocks noGrp="1"/>
          </p:cNvSpPr>
          <p:nvPr>
            <p:ph type="title"/>
          </p:nvPr>
        </p:nvSpPr>
        <p:spPr/>
        <p:txBody>
          <a:bodyPr/>
          <a:lstStyle/>
          <a:p>
            <a:r>
              <a:rPr lang="en-US" dirty="0"/>
              <a:t>Accessible Design and Construction </a:t>
            </a:r>
          </a:p>
        </p:txBody>
      </p:sp>
      <p:sp>
        <p:nvSpPr>
          <p:cNvPr id="3" name="Content Placeholder 2">
            <a:extLst>
              <a:ext uri="{FF2B5EF4-FFF2-40B4-BE49-F238E27FC236}">
                <a16:creationId xmlns:a16="http://schemas.microsoft.com/office/drawing/2014/main" id="{45D2575B-017B-0D9B-7496-0DC6EC2FE36C}"/>
              </a:ext>
            </a:extLst>
          </p:cNvPr>
          <p:cNvSpPr>
            <a:spLocks noGrp="1"/>
          </p:cNvSpPr>
          <p:nvPr>
            <p:ph idx="1"/>
          </p:nvPr>
        </p:nvSpPr>
        <p:spPr/>
        <p:txBody>
          <a:bodyPr/>
          <a:lstStyle/>
          <a:p>
            <a:pPr marL="0" indent="0">
              <a:lnSpc>
                <a:spcPct val="100000"/>
              </a:lnSpc>
              <a:spcAft>
                <a:spcPts val="1200"/>
              </a:spcAft>
              <a:buNone/>
            </a:pPr>
            <a:r>
              <a:rPr lang="en-US" dirty="0"/>
              <a:t>The FHA (as amended) requires “covered multi-family buildings,” designed and constructed for first occupancy after March 13,1991, to be accessible to and usable by people with disabilities.</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Applies to “covered housing” whether or not Federal assistance is involved.</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Design and construction requirements at 24 CFR 100.205 (c).</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Housing built with federal funding may have additional accessibility requirements (e.g. Section 504).</a:t>
            </a:r>
          </a:p>
        </p:txBody>
      </p:sp>
    </p:spTree>
    <p:extLst>
      <p:ext uri="{BB962C8B-B14F-4D97-AF65-F5344CB8AC3E}">
        <p14:creationId xmlns:p14="http://schemas.microsoft.com/office/powerpoint/2010/main" val="38551871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4A52F-C158-4664-F38A-CD1FFEEFCF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755ED8-7C98-B02F-88C1-E3AA0F723296}"/>
              </a:ext>
            </a:extLst>
          </p:cNvPr>
          <p:cNvSpPr>
            <a:spLocks noGrp="1"/>
          </p:cNvSpPr>
          <p:nvPr>
            <p:ph type="title"/>
          </p:nvPr>
        </p:nvSpPr>
        <p:spPr/>
        <p:txBody>
          <a:bodyPr/>
          <a:lstStyle/>
          <a:p>
            <a:r>
              <a:rPr lang="en-US" dirty="0"/>
              <a:t>Accessible Design and Construction Requirements</a:t>
            </a:r>
          </a:p>
        </p:txBody>
      </p:sp>
      <p:sp>
        <p:nvSpPr>
          <p:cNvPr id="3" name="Content Placeholder 2">
            <a:extLst>
              <a:ext uri="{FF2B5EF4-FFF2-40B4-BE49-F238E27FC236}">
                <a16:creationId xmlns:a16="http://schemas.microsoft.com/office/drawing/2014/main" id="{7E454D38-A93A-B196-AA7A-3D539FE7156D}"/>
              </a:ext>
            </a:extLst>
          </p:cNvPr>
          <p:cNvSpPr>
            <a:spLocks noGrp="1"/>
          </p:cNvSpPr>
          <p:nvPr>
            <p:ph idx="1"/>
          </p:nvPr>
        </p:nvSpPr>
        <p:spPr>
          <a:xfrm>
            <a:off x="628894" y="1367630"/>
            <a:ext cx="10515600" cy="4751815"/>
          </a:xfrm>
        </p:spPr>
        <p:txBody>
          <a:bodyPr>
            <a:normAutofit/>
          </a:bodyPr>
          <a:lstStyle/>
          <a:p>
            <a:pPr marL="342900" indent="-342900">
              <a:lnSpc>
                <a:spcPct val="100000"/>
              </a:lnSpc>
              <a:spcAft>
                <a:spcPts val="600"/>
              </a:spcAft>
              <a:buFont typeface="+mj-lt"/>
              <a:buAutoNum type="arabicPeriod"/>
            </a:pPr>
            <a:r>
              <a:rPr lang="en-US" sz="2000" b="0" i="0" u="none" strike="noStrike" baseline="0" dirty="0"/>
              <a:t>Accessible Building Entrance on an accessible route</a:t>
            </a:r>
            <a:endParaRPr lang="en-US" sz="2000" dirty="0"/>
          </a:p>
          <a:p>
            <a:pPr marL="342900" indent="-342900">
              <a:lnSpc>
                <a:spcPct val="100000"/>
              </a:lnSpc>
              <a:spcAft>
                <a:spcPts val="600"/>
              </a:spcAft>
              <a:buFont typeface="+mj-lt"/>
              <a:buAutoNum type="arabicPeriod"/>
            </a:pPr>
            <a:r>
              <a:rPr lang="en-US" sz="2000" b="0" i="0" u="none" strike="noStrike" baseline="0" dirty="0"/>
              <a:t>Accessible Public and Common Use Areas</a:t>
            </a:r>
          </a:p>
          <a:p>
            <a:pPr marL="342900" indent="-342900">
              <a:lnSpc>
                <a:spcPct val="100000"/>
              </a:lnSpc>
              <a:spcAft>
                <a:spcPts val="600"/>
              </a:spcAft>
              <a:buFont typeface="+mj-lt"/>
              <a:buAutoNum type="arabicPeriod"/>
            </a:pPr>
            <a:r>
              <a:rPr lang="en-US" sz="2000" dirty="0"/>
              <a:t>Usable Doors (by a person in a wheelchair)</a:t>
            </a:r>
          </a:p>
          <a:p>
            <a:pPr marL="342900" indent="-342900">
              <a:lnSpc>
                <a:spcPct val="100000"/>
              </a:lnSpc>
              <a:spcAft>
                <a:spcPts val="600"/>
              </a:spcAft>
              <a:buFont typeface="+mj-lt"/>
              <a:buAutoNum type="arabicPeriod"/>
            </a:pPr>
            <a:r>
              <a:rPr lang="en-US" sz="2000" dirty="0"/>
              <a:t>Accessible Route within Dwelling Units</a:t>
            </a:r>
          </a:p>
          <a:p>
            <a:pPr marL="342900" indent="-342900">
              <a:lnSpc>
                <a:spcPct val="100000"/>
              </a:lnSpc>
              <a:spcAft>
                <a:spcPts val="600"/>
              </a:spcAft>
              <a:buFont typeface="+mj-lt"/>
              <a:buAutoNum type="arabicPeriod"/>
            </a:pPr>
            <a:r>
              <a:rPr lang="en-US" sz="2000" dirty="0"/>
              <a:t>Accessible Environmental Controls: Light switches, electrical outlets, thermostats</a:t>
            </a:r>
          </a:p>
          <a:p>
            <a:pPr marL="342900" indent="-342900">
              <a:lnSpc>
                <a:spcPct val="100000"/>
              </a:lnSpc>
              <a:spcAft>
                <a:spcPts val="600"/>
              </a:spcAft>
              <a:buFont typeface="+mj-lt"/>
              <a:buAutoNum type="arabicPeriod"/>
            </a:pPr>
            <a:r>
              <a:rPr lang="en-US" sz="2000" dirty="0"/>
              <a:t>Reinforced Bathroom Walls (to allow grab bars to be installed)</a:t>
            </a:r>
          </a:p>
          <a:p>
            <a:pPr marL="342900" indent="-342900">
              <a:lnSpc>
                <a:spcPct val="100000"/>
              </a:lnSpc>
              <a:spcAft>
                <a:spcPts val="600"/>
              </a:spcAft>
              <a:buFont typeface="+mj-lt"/>
              <a:buAutoNum type="arabicPeriod"/>
            </a:pPr>
            <a:r>
              <a:rPr lang="en-US" sz="2000" dirty="0"/>
              <a:t>Useable Kitchens and Bathrooms</a:t>
            </a:r>
          </a:p>
        </p:txBody>
      </p:sp>
    </p:spTree>
    <p:extLst>
      <p:ext uri="{BB962C8B-B14F-4D97-AF65-F5344CB8AC3E}">
        <p14:creationId xmlns:p14="http://schemas.microsoft.com/office/powerpoint/2010/main" val="787993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6C0D7-692A-FDF0-871A-3EB0F9E268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F04F2-D72B-E225-614F-87DB88EB115B}"/>
              </a:ext>
            </a:extLst>
          </p:cNvPr>
          <p:cNvSpPr>
            <a:spLocks noGrp="1"/>
          </p:cNvSpPr>
          <p:nvPr>
            <p:ph type="title"/>
          </p:nvPr>
        </p:nvSpPr>
        <p:spPr/>
        <p:txBody>
          <a:bodyPr/>
          <a:lstStyle/>
          <a:p>
            <a:r>
              <a:rPr lang="en-US" dirty="0"/>
              <a:t>Key Objectives</a:t>
            </a:r>
          </a:p>
        </p:txBody>
      </p:sp>
    </p:spTree>
    <p:extLst>
      <p:ext uri="{BB962C8B-B14F-4D97-AF65-F5344CB8AC3E}">
        <p14:creationId xmlns:p14="http://schemas.microsoft.com/office/powerpoint/2010/main" val="14514369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F687B-7125-6B7E-08A4-4D1BED3804E8}"/>
              </a:ext>
            </a:extLst>
          </p:cNvPr>
          <p:cNvSpPr>
            <a:spLocks noGrp="1"/>
          </p:cNvSpPr>
          <p:nvPr>
            <p:ph type="title"/>
          </p:nvPr>
        </p:nvSpPr>
        <p:spPr>
          <a:xfrm>
            <a:off x="971550" y="2766218"/>
            <a:ext cx="10048875" cy="1325563"/>
          </a:xfrm>
        </p:spPr>
        <p:txBody>
          <a:bodyPr>
            <a:normAutofit/>
          </a:bodyPr>
          <a:lstStyle/>
          <a:p>
            <a:r>
              <a:rPr lang="en-US" dirty="0"/>
              <a:t>Enforcement</a:t>
            </a:r>
            <a:br>
              <a:rPr lang="en-US" dirty="0"/>
            </a:br>
            <a:r>
              <a:rPr lang="en-US" sz="2400" dirty="0"/>
              <a:t>Fair Housing Complaint Process</a:t>
            </a:r>
            <a:endParaRPr lang="en-US" dirty="0"/>
          </a:p>
        </p:txBody>
      </p:sp>
    </p:spTree>
    <p:extLst>
      <p:ext uri="{BB962C8B-B14F-4D97-AF65-F5344CB8AC3E}">
        <p14:creationId xmlns:p14="http://schemas.microsoft.com/office/powerpoint/2010/main" val="485055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62A5F-F7C5-5EF0-B33A-D2F3D49AFD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346DA2-ED6E-0A1F-D5B9-2BC22D798E2C}"/>
              </a:ext>
            </a:extLst>
          </p:cNvPr>
          <p:cNvSpPr>
            <a:spLocks noGrp="1"/>
          </p:cNvSpPr>
          <p:nvPr>
            <p:ph type="title"/>
          </p:nvPr>
        </p:nvSpPr>
        <p:spPr/>
        <p:txBody>
          <a:bodyPr/>
          <a:lstStyle/>
          <a:p>
            <a:r>
              <a:rPr lang="en-US" dirty="0"/>
              <a:t>Fair Housing Complaints</a:t>
            </a:r>
          </a:p>
        </p:txBody>
      </p:sp>
      <p:sp>
        <p:nvSpPr>
          <p:cNvPr id="3" name="Content Placeholder 2">
            <a:extLst>
              <a:ext uri="{FF2B5EF4-FFF2-40B4-BE49-F238E27FC236}">
                <a16:creationId xmlns:a16="http://schemas.microsoft.com/office/drawing/2014/main" id="{E87C5128-E3B3-00BB-179C-7188483C4BB4}"/>
              </a:ext>
            </a:extLst>
          </p:cNvPr>
          <p:cNvSpPr>
            <a:spLocks noGrp="1"/>
          </p:cNvSpPr>
          <p:nvPr>
            <p:ph idx="1"/>
          </p:nvPr>
        </p:nvSpPr>
        <p:spPr>
          <a:xfrm>
            <a:off x="628894" y="1367630"/>
            <a:ext cx="10515600" cy="4751815"/>
          </a:xfrm>
        </p:spPr>
        <p:txBody>
          <a:bodyPr>
            <a:normAutofit/>
          </a:bodyPr>
          <a:lstStyle/>
          <a:p>
            <a:pPr>
              <a:lnSpc>
                <a:spcPct val="100000"/>
              </a:lnSpc>
              <a:spcAft>
                <a:spcPts val="600"/>
              </a:spcAft>
            </a:pPr>
            <a:r>
              <a:rPr lang="en-US" sz="2000" dirty="0"/>
              <a:t>Fair housing complaints can be placed with several different agencies by aggrieved parties. The primary resources for fair housing complaints in Nassau County are:</a:t>
            </a:r>
          </a:p>
          <a:p>
            <a:pPr lvl="1">
              <a:lnSpc>
                <a:spcPct val="100000"/>
              </a:lnSpc>
              <a:spcAft>
                <a:spcPts val="600"/>
              </a:spcAft>
              <a:buFont typeface="Wingdings" panose="05000000000000000000" pitchFamily="2" charset="2"/>
              <a:buChar char="§"/>
            </a:pPr>
            <a:r>
              <a:rPr lang="en-US" sz="1800" dirty="0"/>
              <a:t>New York State Division of Human Rights (NYSDHR)</a:t>
            </a:r>
          </a:p>
          <a:p>
            <a:pPr lvl="1">
              <a:lnSpc>
                <a:spcPct val="100000"/>
              </a:lnSpc>
              <a:spcAft>
                <a:spcPts val="600"/>
              </a:spcAft>
              <a:buFont typeface="Wingdings" panose="05000000000000000000" pitchFamily="2" charset="2"/>
              <a:buChar char="§"/>
            </a:pPr>
            <a:r>
              <a:rPr lang="en-US" sz="1800" dirty="0"/>
              <a:t>Nassau County Human Rights Commission (NCHRC)</a:t>
            </a:r>
          </a:p>
          <a:p>
            <a:pPr lvl="1">
              <a:lnSpc>
                <a:spcPct val="100000"/>
              </a:lnSpc>
              <a:spcAft>
                <a:spcPts val="600"/>
              </a:spcAft>
              <a:buFont typeface="Wingdings" panose="05000000000000000000" pitchFamily="2" charset="2"/>
              <a:buChar char="§"/>
            </a:pPr>
            <a:r>
              <a:rPr lang="en-US" sz="1800" dirty="0"/>
              <a:t>Long Island Housing Services (LIHS)</a:t>
            </a:r>
          </a:p>
          <a:p>
            <a:pPr lvl="1">
              <a:lnSpc>
                <a:spcPct val="100000"/>
              </a:lnSpc>
              <a:spcAft>
                <a:spcPts val="600"/>
              </a:spcAft>
              <a:buFont typeface="Wingdings" panose="05000000000000000000" pitchFamily="2" charset="2"/>
              <a:buChar char="§"/>
            </a:pPr>
            <a:r>
              <a:rPr lang="en-US" sz="1800" dirty="0"/>
              <a:t>Nassau County Bar Association </a:t>
            </a:r>
          </a:p>
          <a:p>
            <a:pPr>
              <a:lnSpc>
                <a:spcPct val="100000"/>
              </a:lnSpc>
              <a:spcAft>
                <a:spcPts val="600"/>
              </a:spcAft>
            </a:pPr>
            <a:r>
              <a:rPr lang="en-US" sz="2000" dirty="0"/>
              <a:t>LIHS may assist in investigating your complaint, conduct testing (if appropriate), and may determine whether a violation of your fair housing rights has occurred. Where substantial evidence is found, LIHS may assist you in pursuing your administrative (NYS or HUD) and judicial (Federal District Court) remedies.</a:t>
            </a:r>
          </a:p>
        </p:txBody>
      </p:sp>
    </p:spTree>
    <p:extLst>
      <p:ext uri="{BB962C8B-B14F-4D97-AF65-F5344CB8AC3E}">
        <p14:creationId xmlns:p14="http://schemas.microsoft.com/office/powerpoint/2010/main" val="18211928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FEA42-85EB-3621-414A-B103B80323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84F52-B872-6680-4CE9-DCD77C0B7B2C}"/>
              </a:ext>
            </a:extLst>
          </p:cNvPr>
          <p:cNvSpPr>
            <a:spLocks noGrp="1"/>
          </p:cNvSpPr>
          <p:nvPr>
            <p:ph type="title"/>
          </p:nvPr>
        </p:nvSpPr>
        <p:spPr/>
        <p:txBody>
          <a:bodyPr/>
          <a:lstStyle/>
          <a:p>
            <a:r>
              <a:rPr lang="en-US" dirty="0"/>
              <a:t>NCHRC Housing Complaint Process</a:t>
            </a:r>
          </a:p>
        </p:txBody>
      </p:sp>
      <p:sp>
        <p:nvSpPr>
          <p:cNvPr id="3" name="Content Placeholder 2">
            <a:extLst>
              <a:ext uri="{FF2B5EF4-FFF2-40B4-BE49-F238E27FC236}">
                <a16:creationId xmlns:a16="http://schemas.microsoft.com/office/drawing/2014/main" id="{27FB14AA-A2EA-32CE-CBC0-4F82BB5512A0}"/>
              </a:ext>
            </a:extLst>
          </p:cNvPr>
          <p:cNvSpPr>
            <a:spLocks noGrp="1"/>
          </p:cNvSpPr>
          <p:nvPr>
            <p:ph idx="1"/>
          </p:nvPr>
        </p:nvSpPr>
        <p:spPr>
          <a:xfrm>
            <a:off x="562218" y="2150665"/>
            <a:ext cx="6162431" cy="2556670"/>
          </a:xfrm>
        </p:spPr>
        <p:txBody>
          <a:bodyPr>
            <a:normAutofit fontScale="92500" lnSpcReduction="20000"/>
          </a:bodyPr>
          <a:lstStyle/>
          <a:p>
            <a:pPr marL="0" indent="0" algn="ctr">
              <a:lnSpc>
                <a:spcPct val="100000"/>
              </a:lnSpc>
              <a:spcAft>
                <a:spcPts val="600"/>
              </a:spcAft>
              <a:buNone/>
            </a:pPr>
            <a:r>
              <a:rPr lang="en-US" sz="2800" kern="1200" dirty="0">
                <a:latin typeface="+mj-lt"/>
                <a:ea typeface="+mj-ea"/>
                <a:cs typeface="+mj-cs"/>
              </a:rPr>
              <a:t>Anyone can file a complaint with Nassau County Commission on Human Rights, free of charge.</a:t>
            </a:r>
          </a:p>
          <a:p>
            <a:pPr marL="0" indent="0" algn="ctr">
              <a:lnSpc>
                <a:spcPct val="100000"/>
              </a:lnSpc>
              <a:spcAft>
                <a:spcPts val="600"/>
              </a:spcAft>
              <a:buNone/>
            </a:pPr>
            <a:endParaRPr lang="en-US" sz="2800" kern="1200" dirty="0">
              <a:latin typeface="+mj-lt"/>
              <a:ea typeface="+mj-ea"/>
              <a:cs typeface="+mj-cs"/>
            </a:endParaRPr>
          </a:p>
          <a:p>
            <a:pPr marL="0" indent="0" algn="ctr">
              <a:lnSpc>
                <a:spcPct val="100000"/>
              </a:lnSpc>
              <a:spcAft>
                <a:spcPts val="600"/>
              </a:spcAft>
              <a:buNone/>
            </a:pPr>
            <a:r>
              <a:rPr lang="en-US" sz="2800" kern="1200" dirty="0">
                <a:latin typeface="+mj-lt"/>
                <a:ea typeface="+mj-ea"/>
                <a:cs typeface="+mj-cs"/>
              </a:rPr>
              <a:t>We only accept complaints if the property is in Nassau County.</a:t>
            </a:r>
            <a:endParaRPr lang="en-US" sz="2800" dirty="0"/>
          </a:p>
        </p:txBody>
      </p:sp>
      <p:pic>
        <p:nvPicPr>
          <p:cNvPr id="5" name="Picture 4">
            <a:extLst>
              <a:ext uri="{FF2B5EF4-FFF2-40B4-BE49-F238E27FC236}">
                <a16:creationId xmlns:a16="http://schemas.microsoft.com/office/drawing/2014/main" id="{02930EEE-B093-44EB-B0EE-E5376AB17FFC}"/>
              </a:ext>
            </a:extLst>
          </p:cNvPr>
          <p:cNvPicPr>
            <a:picLocks noChangeAspect="1"/>
          </p:cNvPicPr>
          <p:nvPr/>
        </p:nvPicPr>
        <p:blipFill>
          <a:blip r:embed="rId3"/>
          <a:stretch>
            <a:fillRect/>
          </a:stretch>
        </p:blipFill>
        <p:spPr>
          <a:xfrm>
            <a:off x="7269073" y="1586706"/>
            <a:ext cx="3432284" cy="440451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9511270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B43C5-C22D-F451-9C1C-FB8FE4398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51E00-7674-04AD-3D79-22BF2328887B}"/>
              </a:ext>
            </a:extLst>
          </p:cNvPr>
          <p:cNvSpPr>
            <a:spLocks noGrp="1"/>
          </p:cNvSpPr>
          <p:nvPr>
            <p:ph type="title"/>
          </p:nvPr>
        </p:nvSpPr>
        <p:spPr/>
        <p:txBody>
          <a:bodyPr/>
          <a:lstStyle/>
          <a:p>
            <a:r>
              <a:rPr lang="en-US" dirty="0"/>
              <a:t>Housing Complaint Process</a:t>
            </a:r>
          </a:p>
        </p:txBody>
      </p:sp>
      <p:sp>
        <p:nvSpPr>
          <p:cNvPr id="3" name="Content Placeholder 2">
            <a:extLst>
              <a:ext uri="{FF2B5EF4-FFF2-40B4-BE49-F238E27FC236}">
                <a16:creationId xmlns:a16="http://schemas.microsoft.com/office/drawing/2014/main" id="{C9B7E35E-B1B9-EF52-0F70-3B9B5EA67BE7}"/>
              </a:ext>
            </a:extLst>
          </p:cNvPr>
          <p:cNvSpPr>
            <a:spLocks noGrp="1"/>
          </p:cNvSpPr>
          <p:nvPr>
            <p:ph idx="1"/>
          </p:nvPr>
        </p:nvSpPr>
        <p:spPr>
          <a:xfrm>
            <a:off x="1362318" y="2880320"/>
            <a:ext cx="2857257" cy="1097360"/>
          </a:xfrm>
        </p:spPr>
        <p:txBody>
          <a:bodyPr>
            <a:normAutofit/>
          </a:bodyPr>
          <a:lstStyle/>
          <a:p>
            <a:pPr marL="0" indent="0">
              <a:lnSpc>
                <a:spcPct val="100000"/>
              </a:lnSpc>
              <a:spcAft>
                <a:spcPts val="600"/>
              </a:spcAft>
              <a:buNone/>
            </a:pPr>
            <a:r>
              <a:rPr lang="en-US" sz="5400" dirty="0"/>
              <a:t>Intake </a:t>
            </a:r>
          </a:p>
        </p:txBody>
      </p:sp>
      <p:sp>
        <p:nvSpPr>
          <p:cNvPr id="4" name="Content Placeholder 2">
            <a:extLst>
              <a:ext uri="{FF2B5EF4-FFF2-40B4-BE49-F238E27FC236}">
                <a16:creationId xmlns:a16="http://schemas.microsoft.com/office/drawing/2014/main" id="{FDC2B642-D29E-D29E-7D13-A5BEAC887532}"/>
              </a:ext>
            </a:extLst>
          </p:cNvPr>
          <p:cNvSpPr txBox="1">
            <a:spLocks/>
          </p:cNvSpPr>
          <p:nvPr/>
        </p:nvSpPr>
        <p:spPr>
          <a:xfrm>
            <a:off x="5015063" y="1182770"/>
            <a:ext cx="6900470" cy="5431536"/>
          </a:xfrm>
          <a:prstGeom prst="rect">
            <a:avLst/>
          </a:prstGeom>
        </p:spPr>
        <p:txBody>
          <a:bodyPr vert="horz" lIns="91440" tIns="45720" rIns="91440" bIns="45720" rtlCol="0" anchor="ctr">
            <a:normAutofit/>
          </a:bodyPr>
          <a:lstStyle>
            <a:lvl1pPr marL="228600" indent="-228600" algn="l" defTabSz="914400" rtl="0" eaLnBrk="1" latinLnBrk="0" hangingPunct="1">
              <a:lnSpc>
                <a:spcPct val="150000"/>
              </a:lnSpc>
              <a:spcBef>
                <a:spcPts val="1000"/>
              </a:spcBef>
              <a:buFont typeface="Arial" panose="020B0604020202020204" pitchFamily="34" charset="0"/>
              <a:buChar char="•"/>
              <a:defRPr sz="2400" kern="1200">
                <a:solidFill>
                  <a:srgbClr val="213A7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000" kern="1200">
                <a:solidFill>
                  <a:srgbClr val="213A7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rgbClr val="213A7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600" kern="1200">
                <a:solidFill>
                  <a:srgbClr val="213A7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rgbClr val="213A7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200" dirty="0"/>
              <a:t>Upon receiving a case, it is entered into our system.</a:t>
            </a:r>
          </a:p>
          <a:p>
            <a:r>
              <a:rPr lang="en-US" sz="2200" dirty="0"/>
              <a:t>The case is then assigned a number and an investigator.</a:t>
            </a:r>
          </a:p>
          <a:p>
            <a:r>
              <a:rPr lang="en-US" sz="2200" dirty="0"/>
              <a:t>Within two weeks, we reach out to the complainant. We ask questions to gather information in order to draft a complaint.</a:t>
            </a:r>
          </a:p>
          <a:p>
            <a:r>
              <a:rPr lang="en-US" sz="2200" dirty="0"/>
              <a:t>Once a complaint is drafted, it is submitted to the Executive Director for corrections and/or dialogue. </a:t>
            </a:r>
          </a:p>
        </p:txBody>
      </p:sp>
      <p:cxnSp>
        <p:nvCxnSpPr>
          <p:cNvPr id="8" name="Straight Connector 7">
            <a:extLst>
              <a:ext uri="{FF2B5EF4-FFF2-40B4-BE49-F238E27FC236}">
                <a16:creationId xmlns:a16="http://schemas.microsoft.com/office/drawing/2014/main" id="{29793504-11A6-A114-11AF-D8801C3A1449}"/>
              </a:ext>
            </a:extLst>
          </p:cNvPr>
          <p:cNvCxnSpPr>
            <a:cxnSpLocks/>
          </p:cNvCxnSpPr>
          <p:nvPr/>
        </p:nvCxnSpPr>
        <p:spPr>
          <a:xfrm>
            <a:off x="4431639" y="1289867"/>
            <a:ext cx="0" cy="4991100"/>
          </a:xfrm>
          <a:prstGeom prst="line">
            <a:avLst/>
          </a:prstGeom>
          <a:ln>
            <a:solidFill>
              <a:srgbClr val="213A7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750911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8EF7C-6B5B-248F-7DC6-DB2B7912D0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1E9F18-CF28-8192-A03E-0B1C19B17DE1}"/>
              </a:ext>
            </a:extLst>
          </p:cNvPr>
          <p:cNvSpPr>
            <a:spLocks noGrp="1"/>
          </p:cNvSpPr>
          <p:nvPr>
            <p:ph type="title"/>
          </p:nvPr>
        </p:nvSpPr>
        <p:spPr/>
        <p:txBody>
          <a:bodyPr/>
          <a:lstStyle/>
          <a:p>
            <a:r>
              <a:rPr lang="en-US" dirty="0"/>
              <a:t>Housing Complaint Process</a:t>
            </a:r>
          </a:p>
        </p:txBody>
      </p:sp>
      <p:graphicFrame>
        <p:nvGraphicFramePr>
          <p:cNvPr id="7" name="Content Placeholder 2">
            <a:extLst>
              <a:ext uri="{FF2B5EF4-FFF2-40B4-BE49-F238E27FC236}">
                <a16:creationId xmlns:a16="http://schemas.microsoft.com/office/drawing/2014/main" id="{C776AC80-3B33-EED7-91F6-7EC8EF5F6D61}"/>
              </a:ext>
            </a:extLst>
          </p:cNvPr>
          <p:cNvGraphicFramePr>
            <a:graphicFrameLocks noGrp="1"/>
          </p:cNvGraphicFramePr>
          <p:nvPr>
            <p:ph idx="1"/>
            <p:extLst>
              <p:ext uri="{D42A27DB-BD31-4B8C-83A1-F6EECF244321}">
                <p14:modId xmlns:p14="http://schemas.microsoft.com/office/powerpoint/2010/main" val="225340930"/>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77726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7D7A9-D928-7218-2992-3C14AF2273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D465C7-6560-F53F-A6AF-A8F560B2C7F3}"/>
              </a:ext>
            </a:extLst>
          </p:cNvPr>
          <p:cNvSpPr>
            <a:spLocks noGrp="1"/>
          </p:cNvSpPr>
          <p:nvPr>
            <p:ph type="title"/>
          </p:nvPr>
        </p:nvSpPr>
        <p:spPr/>
        <p:txBody>
          <a:bodyPr/>
          <a:lstStyle/>
          <a:p>
            <a:r>
              <a:rPr lang="en-US" dirty="0"/>
              <a:t>To Respondent:</a:t>
            </a:r>
          </a:p>
        </p:txBody>
      </p:sp>
      <p:graphicFrame>
        <p:nvGraphicFramePr>
          <p:cNvPr id="6" name="Content Placeholder 2">
            <a:extLst>
              <a:ext uri="{FF2B5EF4-FFF2-40B4-BE49-F238E27FC236}">
                <a16:creationId xmlns:a16="http://schemas.microsoft.com/office/drawing/2014/main" id="{14F50F31-C776-386D-17C7-864E6BA70DBD}"/>
              </a:ext>
            </a:extLst>
          </p:cNvPr>
          <p:cNvGraphicFramePr>
            <a:graphicFrameLocks noGrp="1"/>
          </p:cNvGraphicFramePr>
          <p:nvPr>
            <p:ph idx="1"/>
            <p:extLst>
              <p:ext uri="{D42A27DB-BD31-4B8C-83A1-F6EECF244321}">
                <p14:modId xmlns:p14="http://schemas.microsoft.com/office/powerpoint/2010/main" val="1761331513"/>
              </p:ext>
            </p:extLst>
          </p:nvPr>
        </p:nvGraphicFramePr>
        <p:xfrm>
          <a:off x="178085" y="2013047"/>
          <a:ext cx="11835829" cy="4358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59830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A6701-4C3C-6ECF-8BAE-C48BCDEF53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077626-F2D8-369E-E7F8-DAB5E2EBB90E}"/>
              </a:ext>
            </a:extLst>
          </p:cNvPr>
          <p:cNvSpPr>
            <a:spLocks noGrp="1"/>
          </p:cNvSpPr>
          <p:nvPr>
            <p:ph type="title"/>
          </p:nvPr>
        </p:nvSpPr>
        <p:spPr/>
        <p:txBody>
          <a:bodyPr/>
          <a:lstStyle/>
          <a:p>
            <a:r>
              <a:rPr lang="en-US" dirty="0"/>
              <a:t>Investigation Process</a:t>
            </a:r>
          </a:p>
        </p:txBody>
      </p:sp>
      <p:graphicFrame>
        <p:nvGraphicFramePr>
          <p:cNvPr id="5" name="Content Placeholder 2">
            <a:extLst>
              <a:ext uri="{FF2B5EF4-FFF2-40B4-BE49-F238E27FC236}">
                <a16:creationId xmlns:a16="http://schemas.microsoft.com/office/drawing/2014/main" id="{CF85FEDF-BF0E-CF7E-7654-8319E9F3CC6C}"/>
              </a:ext>
            </a:extLst>
          </p:cNvPr>
          <p:cNvGraphicFramePr>
            <a:graphicFrameLocks noGrp="1"/>
          </p:cNvGraphicFramePr>
          <p:nvPr>
            <p:ph idx="1"/>
            <p:extLst>
              <p:ext uri="{D42A27DB-BD31-4B8C-83A1-F6EECF244321}">
                <p14:modId xmlns:p14="http://schemas.microsoft.com/office/powerpoint/2010/main" val="1236620868"/>
              </p:ext>
            </p:extLst>
          </p:nvPr>
        </p:nvGraphicFramePr>
        <p:xfrm>
          <a:off x="838200" y="15589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005087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9EA5D-86A6-1D3A-0A9B-16B7EAAE0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087CC6-B39C-6B83-5780-F8F58A16EE72}"/>
              </a:ext>
            </a:extLst>
          </p:cNvPr>
          <p:cNvSpPr>
            <a:spLocks noGrp="1"/>
          </p:cNvSpPr>
          <p:nvPr>
            <p:ph type="title"/>
          </p:nvPr>
        </p:nvSpPr>
        <p:spPr>
          <a:xfrm>
            <a:off x="0" y="234169"/>
            <a:ext cx="12192000" cy="897472"/>
          </a:xfrm>
        </p:spPr>
        <p:txBody>
          <a:bodyPr/>
          <a:lstStyle/>
          <a:p>
            <a:r>
              <a:rPr lang="en-US" dirty="0"/>
              <a:t>Conciliation</a:t>
            </a:r>
          </a:p>
        </p:txBody>
      </p:sp>
      <p:graphicFrame>
        <p:nvGraphicFramePr>
          <p:cNvPr id="6" name="Content Placeholder 2">
            <a:extLst>
              <a:ext uri="{FF2B5EF4-FFF2-40B4-BE49-F238E27FC236}">
                <a16:creationId xmlns:a16="http://schemas.microsoft.com/office/drawing/2014/main" id="{A092A165-7022-627A-0BE5-CF402E12E8A4}"/>
              </a:ext>
            </a:extLst>
          </p:cNvPr>
          <p:cNvGraphicFramePr>
            <a:graphicFrameLocks noGrp="1"/>
          </p:cNvGraphicFramePr>
          <p:nvPr>
            <p:ph idx="1"/>
            <p:extLst>
              <p:ext uri="{D42A27DB-BD31-4B8C-83A1-F6EECF244321}">
                <p14:modId xmlns:p14="http://schemas.microsoft.com/office/powerpoint/2010/main" val="3860430042"/>
              </p:ext>
            </p:extLst>
          </p:nvPr>
        </p:nvGraphicFramePr>
        <p:xfrm>
          <a:off x="838200" y="154305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386893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ACF2E-A00A-C10B-E208-75FE959929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49FCFC-486E-7FD9-916C-CB0304614193}"/>
              </a:ext>
            </a:extLst>
          </p:cNvPr>
          <p:cNvSpPr>
            <a:spLocks noGrp="1"/>
          </p:cNvSpPr>
          <p:nvPr>
            <p:ph type="title"/>
          </p:nvPr>
        </p:nvSpPr>
        <p:spPr>
          <a:xfrm>
            <a:off x="0" y="234169"/>
            <a:ext cx="12192000" cy="897472"/>
          </a:xfrm>
        </p:spPr>
        <p:txBody>
          <a:bodyPr/>
          <a:lstStyle/>
          <a:p>
            <a:r>
              <a:rPr lang="en-US" dirty="0"/>
              <a:t>No Probable Cause Determination</a:t>
            </a:r>
          </a:p>
        </p:txBody>
      </p:sp>
      <p:sp>
        <p:nvSpPr>
          <p:cNvPr id="5" name="Content Placeholder 2">
            <a:extLst>
              <a:ext uri="{FF2B5EF4-FFF2-40B4-BE49-F238E27FC236}">
                <a16:creationId xmlns:a16="http://schemas.microsoft.com/office/drawing/2014/main" id="{EA766D1F-5E5A-561F-B4D1-3CC09C8568C3}"/>
              </a:ext>
            </a:extLst>
          </p:cNvPr>
          <p:cNvSpPr>
            <a:spLocks noGrp="1"/>
          </p:cNvSpPr>
          <p:nvPr>
            <p:ph idx="1"/>
          </p:nvPr>
        </p:nvSpPr>
        <p:spPr>
          <a:xfrm>
            <a:off x="838200" y="1733550"/>
            <a:ext cx="10515600" cy="3738562"/>
          </a:xfrm>
        </p:spPr>
        <p:txBody>
          <a:bodyPr>
            <a:normAutofit fontScale="85000" lnSpcReduction="20000"/>
          </a:bodyPr>
          <a:lstStyle/>
          <a:p>
            <a:r>
              <a:rPr lang="en-US" sz="2400" dirty="0"/>
              <a:t>If after a complete and thorough investigation, the Commission finds </a:t>
            </a:r>
            <a:r>
              <a:rPr lang="en-US" sz="2400" i="1" dirty="0"/>
              <a:t>NO PROBABLE CAUSE</a:t>
            </a:r>
            <a:r>
              <a:rPr lang="en-US" sz="2400" dirty="0"/>
              <a:t>, it means that no clear evidence was submitted to determine that the complainant was discriminated against or a housing discrimination occurred. </a:t>
            </a:r>
            <a:endParaRPr lang="en-US" sz="2200" dirty="0"/>
          </a:p>
          <a:p>
            <a:r>
              <a:rPr lang="en-US" sz="2400" dirty="0"/>
              <a:t>The case will then be closed.</a:t>
            </a:r>
          </a:p>
          <a:p>
            <a:r>
              <a:rPr lang="en-US" sz="2400" dirty="0"/>
              <a:t>All determinations are mailed to the parties with an Affidavit of Service.</a:t>
            </a:r>
          </a:p>
          <a:p>
            <a:r>
              <a:rPr lang="en-US" sz="2400" dirty="0"/>
              <a:t>If complainant does not agree with the determination, they can appeal the case by sending an appeal letter addressed to the Commissioners.</a:t>
            </a:r>
          </a:p>
          <a:p>
            <a:r>
              <a:rPr lang="en-US" sz="2400" dirty="0"/>
              <a:t>This letter should be sent to the Commissions office.</a:t>
            </a:r>
          </a:p>
        </p:txBody>
      </p:sp>
    </p:spTree>
    <p:extLst>
      <p:ext uri="{BB962C8B-B14F-4D97-AF65-F5344CB8AC3E}">
        <p14:creationId xmlns:p14="http://schemas.microsoft.com/office/powerpoint/2010/main" val="21759260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43E99-3F3F-3841-E615-49A1D86857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F2EE8B-78C2-67AA-770D-FDBDE4892EAD}"/>
              </a:ext>
            </a:extLst>
          </p:cNvPr>
          <p:cNvSpPr>
            <a:spLocks noGrp="1"/>
          </p:cNvSpPr>
          <p:nvPr>
            <p:ph type="title"/>
          </p:nvPr>
        </p:nvSpPr>
        <p:spPr>
          <a:xfrm>
            <a:off x="0" y="234169"/>
            <a:ext cx="12192000" cy="897472"/>
          </a:xfrm>
        </p:spPr>
        <p:txBody>
          <a:bodyPr/>
          <a:lstStyle/>
          <a:p>
            <a:r>
              <a:rPr lang="en-US" dirty="0"/>
              <a:t>Probable Cause Determination</a:t>
            </a:r>
          </a:p>
        </p:txBody>
      </p:sp>
      <p:graphicFrame>
        <p:nvGraphicFramePr>
          <p:cNvPr id="6" name="Content Placeholder 2">
            <a:extLst>
              <a:ext uri="{FF2B5EF4-FFF2-40B4-BE49-F238E27FC236}">
                <a16:creationId xmlns:a16="http://schemas.microsoft.com/office/drawing/2014/main" id="{A75E9FAD-188C-F0BC-8004-E61438DEF6D0}"/>
              </a:ext>
            </a:extLst>
          </p:cNvPr>
          <p:cNvGraphicFramePr>
            <a:graphicFrameLocks noGrp="1"/>
          </p:cNvGraphicFramePr>
          <p:nvPr>
            <p:ph idx="1"/>
            <p:extLst>
              <p:ext uri="{D42A27DB-BD31-4B8C-83A1-F6EECF244321}">
                <p14:modId xmlns:p14="http://schemas.microsoft.com/office/powerpoint/2010/main" val="2278736400"/>
              </p:ext>
            </p:extLst>
          </p:nvPr>
        </p:nvGraphicFramePr>
        <p:xfrm>
          <a:off x="838200" y="1587500"/>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8917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D8DD3-7E25-B877-65C4-34B5C8E48C7D}"/>
              </a:ext>
            </a:extLst>
          </p:cNvPr>
          <p:cNvSpPr>
            <a:spLocks noGrp="1"/>
          </p:cNvSpPr>
          <p:nvPr>
            <p:ph type="title"/>
          </p:nvPr>
        </p:nvSpPr>
        <p:spPr/>
        <p:txBody>
          <a:bodyPr/>
          <a:lstStyle/>
          <a:p>
            <a:r>
              <a:rPr lang="en-US" dirty="0"/>
              <a:t>Key Objectives of Today’s Fair Housing Forum</a:t>
            </a:r>
          </a:p>
        </p:txBody>
      </p:sp>
      <p:sp>
        <p:nvSpPr>
          <p:cNvPr id="3" name="Content Placeholder 2">
            <a:extLst>
              <a:ext uri="{FF2B5EF4-FFF2-40B4-BE49-F238E27FC236}">
                <a16:creationId xmlns:a16="http://schemas.microsoft.com/office/drawing/2014/main" id="{E9A53366-E73D-C001-C428-B757C1DE3583}"/>
              </a:ext>
            </a:extLst>
          </p:cNvPr>
          <p:cNvSpPr>
            <a:spLocks noGrp="1"/>
          </p:cNvSpPr>
          <p:nvPr>
            <p:ph idx="1"/>
          </p:nvPr>
        </p:nvSpPr>
        <p:spPr>
          <a:xfrm>
            <a:off x="647944" y="1224755"/>
            <a:ext cx="10743956" cy="5090320"/>
          </a:xfrm>
        </p:spPr>
        <p:txBody>
          <a:bodyPr>
            <a:normAutofit fontScale="70000" lnSpcReduction="20000"/>
          </a:bodyPr>
          <a:lstStyle/>
          <a:p>
            <a:r>
              <a:rPr lang="en-US" b="1" i="0" dirty="0">
                <a:effectLst/>
              </a:rPr>
              <a:t>Fair Housing in Nassau County</a:t>
            </a:r>
            <a:br>
              <a:rPr lang="en-US" b="0" i="0" dirty="0">
                <a:effectLst/>
              </a:rPr>
            </a:br>
            <a:r>
              <a:rPr lang="en-US" b="0" i="0" dirty="0">
                <a:effectLst/>
                <a:latin typeface="Segoe UI Semilight" panose="020B0402040204020203" pitchFamily="34" charset="0"/>
                <a:cs typeface="Segoe UI Semilight" panose="020B0402040204020203" pitchFamily="34" charset="0"/>
              </a:rPr>
              <a:t>Explore the local context and significance of fair housing practices.</a:t>
            </a:r>
          </a:p>
          <a:p>
            <a:pPr algn="l">
              <a:buFont typeface="Arial" panose="020B0604020202020204" pitchFamily="34" charset="0"/>
              <a:buChar char="•"/>
            </a:pPr>
            <a:r>
              <a:rPr lang="en-US" b="1" i="0" dirty="0">
                <a:effectLst/>
              </a:rPr>
              <a:t>The Fair Housing Act (FHA)</a:t>
            </a:r>
            <a:br>
              <a:rPr lang="en-US" b="0" i="0" dirty="0">
                <a:effectLst/>
              </a:rPr>
            </a:br>
            <a:r>
              <a:rPr lang="en-US" b="0" i="0" dirty="0">
                <a:effectLst/>
                <a:latin typeface="Segoe UI Semilight" panose="020B0402040204020203" pitchFamily="34" charset="0"/>
                <a:cs typeface="Segoe UI Semilight" panose="020B0402040204020203" pitchFamily="34" charset="0"/>
              </a:rPr>
              <a:t>Understand the purpose of the FHA in the United States.</a:t>
            </a:r>
          </a:p>
          <a:p>
            <a:pPr algn="l">
              <a:buFont typeface="Arial" panose="020B0604020202020204" pitchFamily="34" charset="0"/>
              <a:buChar char="•"/>
            </a:pPr>
            <a:r>
              <a:rPr lang="en-US" b="1" i="0" dirty="0">
                <a:effectLst/>
              </a:rPr>
              <a:t>Protected Classes and Additional Protections in New York and Nassau County</a:t>
            </a:r>
            <a:br>
              <a:rPr lang="en-US" b="0" i="0" dirty="0">
                <a:effectLst/>
              </a:rPr>
            </a:br>
            <a:r>
              <a:rPr lang="en-US" b="0" i="0" dirty="0">
                <a:effectLst/>
                <a:latin typeface="Segoe UI Semilight" panose="020B0402040204020203" pitchFamily="34" charset="0"/>
                <a:cs typeface="Segoe UI Semilight" panose="020B0402040204020203" pitchFamily="34" charset="0"/>
              </a:rPr>
              <a:t>Learn about federally recognized protected classes and unique local protections.</a:t>
            </a:r>
          </a:p>
          <a:p>
            <a:pPr algn="l">
              <a:buFont typeface="Arial" panose="020B0604020202020204" pitchFamily="34" charset="0"/>
              <a:buChar char="•"/>
            </a:pPr>
            <a:r>
              <a:rPr lang="en-US" b="1" i="0" dirty="0">
                <a:effectLst/>
              </a:rPr>
              <a:t>Unlawful Practices under the Fair Housing Act</a:t>
            </a:r>
            <a:br>
              <a:rPr lang="en-US" b="0" i="0" dirty="0">
                <a:effectLst/>
              </a:rPr>
            </a:br>
            <a:r>
              <a:rPr lang="en-US" b="0" i="0" dirty="0">
                <a:effectLst/>
                <a:latin typeface="Segoe UI Semilight" panose="020B0402040204020203" pitchFamily="34" charset="0"/>
                <a:cs typeface="Segoe UI Semilight" panose="020B0402040204020203" pitchFamily="34" charset="0"/>
              </a:rPr>
              <a:t>Identify what constitutes discrimination and illegal practices under the FHA.</a:t>
            </a:r>
          </a:p>
          <a:p>
            <a:pPr algn="l">
              <a:buFont typeface="Arial" panose="020B0604020202020204" pitchFamily="34" charset="0"/>
              <a:buChar char="•"/>
            </a:pPr>
            <a:r>
              <a:rPr lang="en-US" b="1" i="0" dirty="0">
                <a:effectLst/>
              </a:rPr>
              <a:t>Disability and Accessibility under the FHA</a:t>
            </a:r>
            <a:br>
              <a:rPr lang="en-US" b="0" i="0" dirty="0">
                <a:effectLst/>
              </a:rPr>
            </a:br>
            <a:r>
              <a:rPr lang="en-US" b="0" i="0" dirty="0">
                <a:effectLst/>
                <a:latin typeface="Segoe UI Semilight" panose="020B0402040204020203" pitchFamily="34" charset="0"/>
                <a:cs typeface="Segoe UI Semilight" panose="020B0402040204020203" pitchFamily="34" charset="0"/>
              </a:rPr>
              <a:t>Examine rights and provisions related to disability and accessibility.</a:t>
            </a:r>
          </a:p>
          <a:p>
            <a:pPr algn="l">
              <a:buFont typeface="Arial" panose="020B0604020202020204" pitchFamily="34" charset="0"/>
              <a:buChar char="•"/>
            </a:pPr>
            <a:r>
              <a:rPr lang="en-US" b="1" i="0" dirty="0">
                <a:effectLst/>
              </a:rPr>
              <a:t>Fair Housing Complaints and Process in Nassau County</a:t>
            </a:r>
            <a:br>
              <a:rPr lang="en-US" b="0" i="0" dirty="0">
                <a:effectLst/>
              </a:rPr>
            </a:br>
            <a:r>
              <a:rPr lang="en-US" b="0" i="0" dirty="0">
                <a:effectLst/>
                <a:latin typeface="Segoe UI Semilight" panose="020B0402040204020203" pitchFamily="34" charset="0"/>
                <a:cs typeface="Segoe UI Semilight" panose="020B0402040204020203" pitchFamily="34" charset="0"/>
              </a:rPr>
              <a:t>Discover how to file complaints and navigate the fair housing process locally.</a:t>
            </a:r>
          </a:p>
          <a:p>
            <a:pPr marL="0" indent="0">
              <a:buNone/>
            </a:pPr>
            <a:endParaRPr lang="en-US" dirty="0"/>
          </a:p>
        </p:txBody>
      </p:sp>
    </p:spTree>
    <p:extLst>
      <p:ext uri="{BB962C8B-B14F-4D97-AF65-F5344CB8AC3E}">
        <p14:creationId xmlns:p14="http://schemas.microsoft.com/office/powerpoint/2010/main" val="11230871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A8811-CE1E-F0DA-9E0C-3B595D7317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38F267-C49F-16F9-E9F6-23C39E3720E7}"/>
              </a:ext>
            </a:extLst>
          </p:cNvPr>
          <p:cNvSpPr>
            <a:spLocks noGrp="1"/>
          </p:cNvSpPr>
          <p:nvPr>
            <p:ph type="title"/>
          </p:nvPr>
        </p:nvSpPr>
        <p:spPr/>
        <p:txBody>
          <a:bodyPr/>
          <a:lstStyle/>
          <a:p>
            <a:r>
              <a:rPr lang="en-US" dirty="0"/>
              <a:t>Complaint Filing Time Limit</a:t>
            </a:r>
          </a:p>
        </p:txBody>
      </p:sp>
      <p:sp>
        <p:nvSpPr>
          <p:cNvPr id="3" name="Content Placeholder 2">
            <a:extLst>
              <a:ext uri="{FF2B5EF4-FFF2-40B4-BE49-F238E27FC236}">
                <a16:creationId xmlns:a16="http://schemas.microsoft.com/office/drawing/2014/main" id="{3875C4BF-F474-8DEE-8198-23449FAD93BA}"/>
              </a:ext>
            </a:extLst>
          </p:cNvPr>
          <p:cNvSpPr>
            <a:spLocks noGrp="1"/>
          </p:cNvSpPr>
          <p:nvPr>
            <p:ph idx="1"/>
          </p:nvPr>
        </p:nvSpPr>
        <p:spPr>
          <a:xfrm>
            <a:off x="628894" y="1367630"/>
            <a:ext cx="10515600" cy="4751815"/>
          </a:xfrm>
        </p:spPr>
        <p:txBody>
          <a:bodyPr>
            <a:normAutofit/>
          </a:bodyPr>
          <a:lstStyle/>
          <a:p>
            <a:pPr>
              <a:lnSpc>
                <a:spcPct val="100000"/>
              </a:lnSpc>
              <a:spcAft>
                <a:spcPts val="600"/>
              </a:spcAft>
            </a:pPr>
            <a:r>
              <a:rPr lang="en-US" sz="2000" dirty="0"/>
              <a:t>A housing discrimination complaint must be filed with HUD within one year of the housing discrimination occurrence.</a:t>
            </a:r>
          </a:p>
          <a:p>
            <a:pPr>
              <a:lnSpc>
                <a:spcPct val="100000"/>
              </a:lnSpc>
              <a:spcAft>
                <a:spcPts val="600"/>
              </a:spcAft>
            </a:pPr>
            <a:r>
              <a:rPr lang="en-US" sz="2000" dirty="0"/>
              <a:t>You have two years to file a Federal District Court complaint if you do not wish to file through an agency. </a:t>
            </a:r>
          </a:p>
          <a:p>
            <a:pPr>
              <a:lnSpc>
                <a:spcPct val="100000"/>
              </a:lnSpc>
              <a:spcAft>
                <a:spcPts val="600"/>
              </a:spcAft>
            </a:pPr>
            <a:r>
              <a:rPr lang="en-US" sz="2000" dirty="0"/>
              <a:t>If the discriminatory act occurred on or after February 15, 2024, you have three years to file a complaint with the New York State Division of Human Rights.</a:t>
            </a:r>
          </a:p>
          <a:p>
            <a:pPr marL="0" indent="0">
              <a:lnSpc>
                <a:spcPct val="100000"/>
              </a:lnSpc>
              <a:spcAft>
                <a:spcPts val="600"/>
              </a:spcAft>
              <a:buNone/>
            </a:pPr>
            <a:r>
              <a:rPr lang="en-US" sz="2000" dirty="0"/>
              <a:t>If you are able to prove that you have been a victim of housing/lending discrimination, the FHA may entitle you to receive compensation for actual damages, including humiliation, pain and suffering, and other relief. In some cases, the law may also allow punitive damages</a:t>
            </a:r>
            <a:r>
              <a:rPr lang="en-US" sz="1600" dirty="0"/>
              <a:t>.</a:t>
            </a:r>
            <a:endParaRPr lang="en-US" sz="2000" dirty="0"/>
          </a:p>
        </p:txBody>
      </p:sp>
    </p:spTree>
    <p:extLst>
      <p:ext uri="{BB962C8B-B14F-4D97-AF65-F5344CB8AC3E}">
        <p14:creationId xmlns:p14="http://schemas.microsoft.com/office/powerpoint/2010/main" val="19032471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F7F98-D2D8-8792-4E95-901C704898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E18861-ED11-B6EB-06A4-97E0F2DDA952}"/>
              </a:ext>
            </a:extLst>
          </p:cNvPr>
          <p:cNvSpPr>
            <a:spLocks noGrp="1"/>
          </p:cNvSpPr>
          <p:nvPr>
            <p:ph type="title"/>
          </p:nvPr>
        </p:nvSpPr>
        <p:spPr/>
        <p:txBody>
          <a:bodyPr/>
          <a:lstStyle/>
          <a:p>
            <a:r>
              <a:rPr lang="en-US" dirty="0"/>
              <a:t>Community Outreach and Participation</a:t>
            </a:r>
          </a:p>
        </p:txBody>
      </p:sp>
    </p:spTree>
    <p:extLst>
      <p:ext uri="{BB962C8B-B14F-4D97-AF65-F5344CB8AC3E}">
        <p14:creationId xmlns:p14="http://schemas.microsoft.com/office/powerpoint/2010/main" val="32103344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BFDA1-C5D6-86C2-7CE9-0F45D722387C}"/>
              </a:ext>
            </a:extLst>
          </p:cNvPr>
          <p:cNvSpPr>
            <a:spLocks noGrp="1"/>
          </p:cNvSpPr>
          <p:nvPr>
            <p:ph type="title"/>
          </p:nvPr>
        </p:nvSpPr>
        <p:spPr/>
        <p:txBody>
          <a:bodyPr/>
          <a:lstStyle/>
          <a:p>
            <a:r>
              <a:rPr lang="en-US" dirty="0"/>
              <a:t>Community Outreach/Participation</a:t>
            </a:r>
          </a:p>
        </p:txBody>
      </p:sp>
      <p:sp>
        <p:nvSpPr>
          <p:cNvPr id="3" name="Content Placeholder 2">
            <a:extLst>
              <a:ext uri="{FF2B5EF4-FFF2-40B4-BE49-F238E27FC236}">
                <a16:creationId xmlns:a16="http://schemas.microsoft.com/office/drawing/2014/main" id="{64EC96DF-85F9-71C2-A8F1-F2F852574574}"/>
              </a:ext>
            </a:extLst>
          </p:cNvPr>
          <p:cNvSpPr>
            <a:spLocks noGrp="1"/>
          </p:cNvSpPr>
          <p:nvPr>
            <p:ph idx="1"/>
          </p:nvPr>
        </p:nvSpPr>
        <p:spPr>
          <a:xfrm>
            <a:off x="647943" y="1253330"/>
            <a:ext cx="10582031" cy="5360976"/>
          </a:xfrm>
        </p:spPr>
        <p:txBody>
          <a:bodyPr>
            <a:normAutofit lnSpcReduction="10000"/>
          </a:bodyPr>
          <a:lstStyle/>
          <a:p>
            <a:pPr marL="0" indent="0" algn="ctr">
              <a:buNone/>
            </a:pPr>
            <a:endParaRPr lang="en-US" sz="700" b="1" dirty="0">
              <a:latin typeface="Segoe UI Semibold" panose="020B0702040204020203" pitchFamily="34" charset="0"/>
              <a:cs typeface="Segoe UI Semibold" panose="020B0702040204020203" pitchFamily="34" charset="0"/>
            </a:endParaRPr>
          </a:p>
          <a:p>
            <a:pPr marL="0" indent="0" algn="ctr">
              <a:buNone/>
            </a:pPr>
            <a:r>
              <a:rPr lang="en-US" sz="3200" b="1" dirty="0">
                <a:latin typeface="Segoe UI Semibold" panose="020B0702040204020203" pitchFamily="34" charset="0"/>
                <a:cs typeface="Segoe UI Semibold" panose="020B0702040204020203" pitchFamily="34" charset="0"/>
              </a:rPr>
              <a:t>YOU</a:t>
            </a:r>
            <a:r>
              <a:rPr lang="en-US" sz="3200" dirty="0"/>
              <a:t> </a:t>
            </a:r>
            <a:r>
              <a:rPr lang="en-US" sz="2800" dirty="0"/>
              <a:t>can participate </a:t>
            </a:r>
          </a:p>
          <a:p>
            <a:pPr marL="0" indent="0" algn="ctr">
              <a:buNone/>
            </a:pPr>
            <a:r>
              <a:rPr lang="en-US" dirty="0"/>
              <a:t>The </a:t>
            </a:r>
            <a:r>
              <a:rPr lang="en-US" u="sng" dirty="0"/>
              <a:t>Nassau County Fair Housing Survey </a:t>
            </a:r>
            <a:r>
              <a:rPr lang="en-US" dirty="0"/>
              <a:t>is </a:t>
            </a:r>
            <a:r>
              <a:rPr lang="en-US" b="1" dirty="0"/>
              <a:t>LIVE</a:t>
            </a:r>
            <a:r>
              <a:rPr lang="en-US" dirty="0"/>
              <a:t> through </a:t>
            </a:r>
            <a:r>
              <a:rPr lang="en-US" u="sng" dirty="0"/>
              <a:t>April 18</a:t>
            </a:r>
            <a:r>
              <a:rPr lang="en-US" u="sng" baseline="30000" dirty="0"/>
              <a:t>th</a:t>
            </a:r>
            <a:r>
              <a:rPr lang="en-US" u="sng" dirty="0"/>
              <a:t>, 2025</a:t>
            </a:r>
          </a:p>
          <a:p>
            <a:pPr marL="0" indent="0" algn="ctr">
              <a:buNone/>
            </a:pPr>
            <a:r>
              <a:rPr lang="en-US" i="1" dirty="0"/>
              <a:t>Available in English and Spanish</a:t>
            </a:r>
          </a:p>
          <a:p>
            <a:pPr marL="0" indent="0" algn="ctr">
              <a:buNone/>
            </a:pPr>
            <a:endParaRPr lang="en-US" sz="1100" i="1" dirty="0"/>
          </a:p>
          <a:p>
            <a:pPr marL="0" indent="0" algn="ctr">
              <a:buNone/>
            </a:pPr>
            <a:endParaRPr lang="en-US" i="1" dirty="0">
              <a:latin typeface="Segoe UI Semibold" panose="020B0702040204020203" pitchFamily="34" charset="0"/>
              <a:cs typeface="Segoe UI Semibold" panose="020B0702040204020203" pitchFamily="34" charset="0"/>
            </a:endParaRPr>
          </a:p>
          <a:p>
            <a:pPr marL="0" indent="0" algn="ctr">
              <a:buNone/>
            </a:pPr>
            <a:endParaRPr lang="en-US" i="1" dirty="0">
              <a:latin typeface="Segoe UI Semibold" panose="020B0702040204020203" pitchFamily="34" charset="0"/>
              <a:cs typeface="Segoe UI Semibold" panose="020B0702040204020203" pitchFamily="34" charset="0"/>
            </a:endParaRPr>
          </a:p>
          <a:p>
            <a:pPr marL="0" indent="0" algn="ctr">
              <a:buNone/>
            </a:pPr>
            <a:r>
              <a:rPr lang="en-US" i="1" dirty="0">
                <a:latin typeface="Segoe UI Semibold" panose="020B0702040204020203" pitchFamily="34" charset="0"/>
                <a:cs typeface="Segoe UI Semibold" panose="020B0702040204020203" pitchFamily="34" charset="0"/>
              </a:rPr>
              <a:t>Take the Survey NOW</a:t>
            </a:r>
            <a:r>
              <a:rPr lang="en-US" i="1" dirty="0"/>
              <a:t>!</a:t>
            </a:r>
          </a:p>
          <a:p>
            <a:pPr marL="0" indent="0" algn="ctr">
              <a:buNone/>
            </a:pPr>
            <a:r>
              <a:rPr lang="en-US" dirty="0">
                <a:hlinkClick r:id="rId3"/>
              </a:rPr>
              <a:t>https://forms.office.com/r/bLck4J5Dea</a:t>
            </a:r>
            <a:endParaRPr lang="en-US" dirty="0"/>
          </a:p>
          <a:p>
            <a:pPr marL="0" indent="0" algn="ctr">
              <a:buNone/>
            </a:pPr>
            <a:endParaRPr lang="en-US" i="1" dirty="0">
              <a:highlight>
                <a:srgbClr val="FFFF00"/>
              </a:highlight>
            </a:endParaRPr>
          </a:p>
        </p:txBody>
      </p:sp>
      <p:pic>
        <p:nvPicPr>
          <p:cNvPr id="1028" name="Picture 4" descr="QR code">
            <a:extLst>
              <a:ext uri="{FF2B5EF4-FFF2-40B4-BE49-F238E27FC236}">
                <a16:creationId xmlns:a16="http://schemas.microsoft.com/office/drawing/2014/main" id="{6AABA962-D42A-1B6B-4B80-1A480384933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7715" y="3600450"/>
            <a:ext cx="1756570" cy="17565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05564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49836-FD38-BFBB-576E-D1973C4385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0400FE-FDBB-3F38-42C8-012F4493AFC3}"/>
              </a:ext>
            </a:extLst>
          </p:cNvPr>
          <p:cNvSpPr>
            <a:spLocks noGrp="1"/>
          </p:cNvSpPr>
          <p:nvPr>
            <p:ph type="title"/>
          </p:nvPr>
        </p:nvSpPr>
        <p:spPr/>
        <p:txBody>
          <a:bodyPr/>
          <a:lstStyle/>
          <a:p>
            <a:r>
              <a:rPr lang="en-US" dirty="0"/>
              <a:t>Community Outreach/Participation</a:t>
            </a:r>
          </a:p>
        </p:txBody>
      </p:sp>
      <p:sp>
        <p:nvSpPr>
          <p:cNvPr id="3" name="Content Placeholder 2">
            <a:extLst>
              <a:ext uri="{FF2B5EF4-FFF2-40B4-BE49-F238E27FC236}">
                <a16:creationId xmlns:a16="http://schemas.microsoft.com/office/drawing/2014/main" id="{CE6F7370-9A50-4B1E-FF27-0BA7941CBDDC}"/>
              </a:ext>
            </a:extLst>
          </p:cNvPr>
          <p:cNvSpPr>
            <a:spLocks noGrp="1"/>
          </p:cNvSpPr>
          <p:nvPr>
            <p:ph idx="1"/>
          </p:nvPr>
        </p:nvSpPr>
        <p:spPr>
          <a:xfrm>
            <a:off x="638419" y="1291430"/>
            <a:ext cx="10515600" cy="4751815"/>
          </a:xfrm>
        </p:spPr>
        <p:txBody>
          <a:bodyPr>
            <a:normAutofit/>
          </a:bodyPr>
          <a:lstStyle/>
          <a:p>
            <a:pPr marL="0" indent="0" algn="ctr">
              <a:buNone/>
            </a:pPr>
            <a:endParaRPr lang="en-US" sz="700" b="1" dirty="0">
              <a:latin typeface="Segoe UI Semibold" panose="020B0702040204020203" pitchFamily="34" charset="0"/>
              <a:cs typeface="Segoe UI Semibold" panose="020B0702040204020203" pitchFamily="34" charset="0"/>
            </a:endParaRPr>
          </a:p>
          <a:p>
            <a:pPr marL="0" indent="0" algn="ctr">
              <a:buNone/>
            </a:pPr>
            <a:r>
              <a:rPr lang="en-US" sz="2800" b="1" dirty="0">
                <a:latin typeface="Segoe UI Semibold" panose="020B0702040204020203" pitchFamily="34" charset="0"/>
                <a:cs typeface="Segoe UI Semibold" panose="020B0702040204020203" pitchFamily="34" charset="0"/>
              </a:rPr>
              <a:t>YOU</a:t>
            </a:r>
            <a:r>
              <a:rPr lang="en-US" sz="2800" dirty="0"/>
              <a:t> </a:t>
            </a:r>
            <a:r>
              <a:rPr lang="en-US" dirty="0"/>
              <a:t>can participate </a:t>
            </a:r>
          </a:p>
          <a:p>
            <a:pPr marL="0" indent="0" algn="ctr">
              <a:buNone/>
            </a:pPr>
            <a:r>
              <a:rPr lang="en-US" sz="2000" dirty="0"/>
              <a:t>Review and comment on:</a:t>
            </a:r>
          </a:p>
          <a:p>
            <a:pPr marL="0" indent="0" algn="ctr">
              <a:buNone/>
            </a:pPr>
            <a:r>
              <a:rPr lang="en-US" sz="2000" u="sng" dirty="0"/>
              <a:t>Draft Analysis of Impediments to Fair Housing Choice</a:t>
            </a:r>
          </a:p>
          <a:p>
            <a:pPr marL="0" indent="0" algn="ctr">
              <a:buNone/>
            </a:pPr>
            <a:endParaRPr lang="en-US" sz="1000" i="1" dirty="0"/>
          </a:p>
          <a:p>
            <a:pPr marL="0" indent="0" algn="ctr">
              <a:buNone/>
            </a:pPr>
            <a:r>
              <a:rPr lang="en-US" sz="2000" dirty="0">
                <a:latin typeface="Segoe UI Semibold" panose="020B0702040204020203" pitchFamily="34" charset="0"/>
                <a:cs typeface="Segoe UI Semibold" panose="020B0702040204020203" pitchFamily="34" charset="0"/>
              </a:rPr>
              <a:t>Expected to be issued on May 5, 2025</a:t>
            </a:r>
          </a:p>
          <a:p>
            <a:pPr marL="0" indent="0" algn="ctr">
              <a:buNone/>
            </a:pPr>
            <a:r>
              <a:rPr lang="en-US" sz="1800" i="1" dirty="0"/>
              <a:t>Followed by a 30-day comment period </a:t>
            </a:r>
            <a:endParaRPr lang="en-US" sz="2000" i="1" dirty="0"/>
          </a:p>
        </p:txBody>
      </p:sp>
    </p:spTree>
    <p:extLst>
      <p:ext uri="{BB962C8B-B14F-4D97-AF65-F5344CB8AC3E}">
        <p14:creationId xmlns:p14="http://schemas.microsoft.com/office/powerpoint/2010/main" val="9453640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3C600-F4AF-EC62-47B6-C1DC2B2EE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AA7727-5D55-D547-DC0D-6B4E3ECE7300}"/>
              </a:ext>
            </a:extLst>
          </p:cNvPr>
          <p:cNvSpPr>
            <a:spLocks noGrp="1"/>
          </p:cNvSpPr>
          <p:nvPr>
            <p:ph type="title"/>
          </p:nvPr>
        </p:nvSpPr>
        <p:spPr/>
        <p:txBody>
          <a:bodyPr/>
          <a:lstStyle/>
          <a:p>
            <a:r>
              <a:rPr lang="en-US" dirty="0"/>
              <a:t>Community Outreach/Participation</a:t>
            </a:r>
          </a:p>
        </p:txBody>
      </p:sp>
      <p:sp>
        <p:nvSpPr>
          <p:cNvPr id="3" name="Content Placeholder 2">
            <a:extLst>
              <a:ext uri="{FF2B5EF4-FFF2-40B4-BE49-F238E27FC236}">
                <a16:creationId xmlns:a16="http://schemas.microsoft.com/office/drawing/2014/main" id="{F7D440FF-79DB-DA12-B296-8FA45440F666}"/>
              </a:ext>
            </a:extLst>
          </p:cNvPr>
          <p:cNvSpPr>
            <a:spLocks noGrp="1"/>
          </p:cNvSpPr>
          <p:nvPr>
            <p:ph idx="1"/>
          </p:nvPr>
        </p:nvSpPr>
        <p:spPr>
          <a:xfrm>
            <a:off x="638419" y="1291430"/>
            <a:ext cx="10515600" cy="4751815"/>
          </a:xfrm>
        </p:spPr>
        <p:txBody>
          <a:bodyPr>
            <a:normAutofit/>
          </a:bodyPr>
          <a:lstStyle/>
          <a:p>
            <a:pPr marL="0" indent="0" algn="ctr">
              <a:buNone/>
            </a:pPr>
            <a:endParaRPr lang="en-US" sz="700" b="1" dirty="0">
              <a:latin typeface="Segoe UI Semibold" panose="020B0702040204020203" pitchFamily="34" charset="0"/>
              <a:cs typeface="Segoe UI Semibold" panose="020B0702040204020203" pitchFamily="34" charset="0"/>
            </a:endParaRPr>
          </a:p>
          <a:p>
            <a:pPr marL="0" indent="0" algn="ctr">
              <a:buNone/>
            </a:pPr>
            <a:r>
              <a:rPr lang="en-US" sz="2800" b="1" dirty="0">
                <a:latin typeface="Segoe UI Semibold" panose="020B0702040204020203" pitchFamily="34" charset="0"/>
                <a:cs typeface="Segoe UI Semibold" panose="020B0702040204020203" pitchFamily="34" charset="0"/>
              </a:rPr>
              <a:t>YOU</a:t>
            </a:r>
            <a:r>
              <a:rPr lang="en-US" sz="2800" dirty="0"/>
              <a:t> </a:t>
            </a:r>
            <a:r>
              <a:rPr lang="en-US" dirty="0"/>
              <a:t>can participate </a:t>
            </a:r>
          </a:p>
          <a:p>
            <a:pPr marL="0" indent="0" algn="ctr">
              <a:buNone/>
            </a:pPr>
            <a:r>
              <a:rPr lang="en-US" sz="2000" u="sng" dirty="0"/>
              <a:t>Attend Public Hearing #2:</a:t>
            </a:r>
          </a:p>
          <a:p>
            <a:pPr marL="0" indent="0" algn="ctr">
              <a:buNone/>
            </a:pPr>
            <a:r>
              <a:rPr lang="en-US" sz="2000" i="1" dirty="0"/>
              <a:t>Presentation of Consolidated Plan, Annual-Action Plan, and Analysis of Impediments</a:t>
            </a:r>
          </a:p>
          <a:p>
            <a:pPr marL="0" indent="0" algn="ctr">
              <a:buNone/>
            </a:pPr>
            <a:r>
              <a:rPr lang="en-US" sz="2000" dirty="0">
                <a:latin typeface="Segoe UI Semibold" panose="020B0702040204020203" pitchFamily="34" charset="0"/>
                <a:cs typeface="Segoe UI Semibold" panose="020B0702040204020203" pitchFamily="34" charset="0"/>
              </a:rPr>
              <a:t>May 13, 2025 – 6:00 PM</a:t>
            </a:r>
          </a:p>
        </p:txBody>
      </p:sp>
    </p:spTree>
    <p:extLst>
      <p:ext uri="{BB962C8B-B14F-4D97-AF65-F5344CB8AC3E}">
        <p14:creationId xmlns:p14="http://schemas.microsoft.com/office/powerpoint/2010/main" val="23543225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EEBB3-B3B5-0948-F53B-7109AD3F7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A11721-BC1F-732E-BA9F-775871D9CDD5}"/>
              </a:ext>
            </a:extLst>
          </p:cNvPr>
          <p:cNvSpPr>
            <a:spLocks noGrp="1"/>
          </p:cNvSpPr>
          <p:nvPr>
            <p:ph type="title"/>
          </p:nvPr>
        </p:nvSpPr>
        <p:spPr/>
        <p:txBody>
          <a:bodyPr/>
          <a:lstStyle/>
          <a:p>
            <a:r>
              <a:rPr lang="en-US" dirty="0"/>
              <a:t>Public Comments</a:t>
            </a:r>
          </a:p>
        </p:txBody>
      </p:sp>
      <p:sp>
        <p:nvSpPr>
          <p:cNvPr id="3" name="Content Placeholder 2">
            <a:extLst>
              <a:ext uri="{FF2B5EF4-FFF2-40B4-BE49-F238E27FC236}">
                <a16:creationId xmlns:a16="http://schemas.microsoft.com/office/drawing/2014/main" id="{E7F2122E-6768-9028-9E62-BB5939BB653A}"/>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i="1" dirty="0"/>
              <a:t>Written comments can be submitted by June 4, 2025 </a:t>
            </a:r>
          </a:p>
        </p:txBody>
      </p:sp>
      <p:graphicFrame>
        <p:nvGraphicFramePr>
          <p:cNvPr id="4" name="Table 3">
            <a:extLst>
              <a:ext uri="{FF2B5EF4-FFF2-40B4-BE49-F238E27FC236}">
                <a16:creationId xmlns:a16="http://schemas.microsoft.com/office/drawing/2014/main" id="{CE521AAC-DDBA-1B1E-ACBA-53F1F6A06D3D}"/>
              </a:ext>
            </a:extLst>
          </p:cNvPr>
          <p:cNvGraphicFramePr>
            <a:graphicFrameLocks noGrp="1"/>
          </p:cNvGraphicFramePr>
          <p:nvPr>
            <p:extLst>
              <p:ext uri="{D42A27DB-BD31-4B8C-83A1-F6EECF244321}">
                <p14:modId xmlns:p14="http://schemas.microsoft.com/office/powerpoint/2010/main" val="1977793905"/>
              </p:ext>
            </p:extLst>
          </p:nvPr>
        </p:nvGraphicFramePr>
        <p:xfrm>
          <a:off x="647944" y="1451729"/>
          <a:ext cx="10667756" cy="3484618"/>
        </p:xfrm>
        <a:graphic>
          <a:graphicData uri="http://schemas.openxmlformats.org/drawingml/2006/table">
            <a:tbl>
              <a:tblPr firstRow="1" bandRow="1">
                <a:tableStyleId>{5C22544A-7EE6-4342-B048-85BDC9FD1C3A}</a:tableStyleId>
              </a:tblPr>
              <a:tblGrid>
                <a:gridCol w="5422918">
                  <a:extLst>
                    <a:ext uri="{9D8B030D-6E8A-4147-A177-3AD203B41FA5}">
                      <a16:colId xmlns:a16="http://schemas.microsoft.com/office/drawing/2014/main" val="2248568999"/>
                    </a:ext>
                  </a:extLst>
                </a:gridCol>
                <a:gridCol w="5244838">
                  <a:extLst>
                    <a:ext uri="{9D8B030D-6E8A-4147-A177-3AD203B41FA5}">
                      <a16:colId xmlns:a16="http://schemas.microsoft.com/office/drawing/2014/main" val="3889532879"/>
                    </a:ext>
                  </a:extLst>
                </a:gridCol>
              </a:tblGrid>
              <a:tr h="835441">
                <a:tc gridSpan="2">
                  <a:txBody>
                    <a:bodyPr/>
                    <a:lstStyle/>
                    <a:p>
                      <a:r>
                        <a:rPr lang="en-US" sz="2800" b="0" kern="1200" dirty="0">
                          <a:solidFill>
                            <a:srgbClr val="213A71"/>
                          </a:solidFill>
                          <a:latin typeface="Segoe UI" panose="020B0502040204020203" pitchFamily="34" charset="0"/>
                          <a:ea typeface="+mn-ea"/>
                          <a:cs typeface="Segoe UI" panose="020B0502040204020203" pitchFamily="34" charset="0"/>
                        </a:rPr>
                        <a:t>Written Comments can be sent to: </a:t>
                      </a:r>
                    </a:p>
                    <a:p>
                      <a:endParaRPr lang="en-US" sz="2800" b="0"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2000" b="0" u="none"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920374"/>
                  </a:ext>
                </a:extLst>
              </a:tr>
              <a:tr h="1102781">
                <a:tc>
                  <a:txBody>
                    <a:bodyPr/>
                    <a:lstStyle/>
                    <a:p>
                      <a:pPr algn="ctr"/>
                      <a:r>
                        <a:rPr lang="en-US" sz="2000" b="0" kern="1200" dirty="0">
                          <a:solidFill>
                            <a:srgbClr val="213A71"/>
                          </a:solidFill>
                          <a:latin typeface="Segoe UI" panose="020B0502040204020203" pitchFamily="34" charset="0"/>
                          <a:ea typeface="+mn-ea"/>
                          <a:cs typeface="Segoe UI" panose="020B0502040204020203" pitchFamily="34" charset="0"/>
                        </a:rPr>
                        <a:t>Jeffrey Clark, Executive Director</a:t>
                      </a:r>
                    </a:p>
                    <a:p>
                      <a:pPr algn="ctr"/>
                      <a:r>
                        <a:rPr lang="en-US" sz="2000" b="0" kern="1200" dirty="0">
                          <a:solidFill>
                            <a:srgbClr val="213A71"/>
                          </a:solidFill>
                          <a:latin typeface="Segoe UI" panose="020B0502040204020203" pitchFamily="34" charset="0"/>
                          <a:ea typeface="+mn-ea"/>
                          <a:cs typeface="Segoe UI" panose="020B0502040204020203" pitchFamily="34" charset="0"/>
                        </a:rPr>
                        <a:t>Jclark@nassaucountyny.gov</a:t>
                      </a:r>
                    </a:p>
                    <a:p>
                      <a:pPr algn="ctr"/>
                      <a:endParaRPr lang="en-US" sz="2000" b="0"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u="none" kern="1200" dirty="0">
                          <a:solidFill>
                            <a:srgbClr val="213A71"/>
                          </a:solidFill>
                          <a:latin typeface="Segoe UI" panose="020B0502040204020203" pitchFamily="34" charset="0"/>
                          <a:ea typeface="+mn-ea"/>
                          <a:cs typeface="Segoe UI" panose="020B0502040204020203" pitchFamily="34" charset="0"/>
                        </a:rPr>
                        <a:t>Donald Crosley, Deputy Director</a:t>
                      </a:r>
                    </a:p>
                    <a:p>
                      <a:pPr algn="ctr"/>
                      <a:r>
                        <a:rPr lang="en-US" sz="2000" u="none" kern="1200" dirty="0">
                          <a:solidFill>
                            <a:srgbClr val="213A71"/>
                          </a:solidFill>
                          <a:latin typeface="Segoe UI" panose="020B0502040204020203" pitchFamily="34" charset="0"/>
                          <a:ea typeface="+mn-ea"/>
                          <a:cs typeface="Segoe UI" panose="020B0502040204020203" pitchFamily="34" charset="0"/>
                        </a:rPr>
                        <a:t>Dcrosley@nassaucountyny.gov</a:t>
                      </a:r>
                    </a:p>
                    <a:p>
                      <a:pPr algn="ctr"/>
                      <a:endParaRPr lang="en-US" sz="2000" u="none"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8926049"/>
                  </a:ext>
                </a:extLst>
              </a:tr>
              <a:tr h="1436957">
                <a:tc gridSpan="2">
                  <a:txBody>
                    <a:bodyPr/>
                    <a:lstStyle/>
                    <a:p>
                      <a:pPr algn="ctr"/>
                      <a:endParaRPr lang="en-US" sz="2000" kern="1200" dirty="0">
                        <a:solidFill>
                          <a:srgbClr val="213A71"/>
                        </a:solidFill>
                        <a:latin typeface="Segoe UI" panose="020B0502040204020203" pitchFamily="34" charset="0"/>
                        <a:ea typeface="+mn-ea"/>
                        <a:cs typeface="Segoe UI" panose="020B0502040204020203" pitchFamily="34" charset="0"/>
                      </a:endParaRPr>
                    </a:p>
                    <a:p>
                      <a:pPr algn="ctr"/>
                      <a:r>
                        <a:rPr lang="en-US" sz="2000" kern="1200" dirty="0">
                          <a:solidFill>
                            <a:srgbClr val="213A71"/>
                          </a:solidFill>
                          <a:latin typeface="Segoe UI" panose="020B0502040204020203" pitchFamily="34" charset="0"/>
                          <a:ea typeface="+mn-ea"/>
                          <a:cs typeface="Segoe UI" panose="020B0502040204020203" pitchFamily="34" charset="0"/>
                        </a:rPr>
                        <a:t>Nassau County Office of Community Development</a:t>
                      </a:r>
                    </a:p>
                    <a:p>
                      <a:pPr algn="ctr"/>
                      <a:r>
                        <a:rPr lang="en-US" sz="2000" kern="1200" dirty="0">
                          <a:solidFill>
                            <a:srgbClr val="213A71"/>
                          </a:solidFill>
                          <a:latin typeface="Segoe UI" panose="020B0502040204020203" pitchFamily="34" charset="0"/>
                          <a:ea typeface="+mn-ea"/>
                          <a:cs typeface="Segoe UI" panose="020B0502040204020203" pitchFamily="34" charset="0"/>
                        </a:rPr>
                        <a:t>1 West Street – Suite 365</a:t>
                      </a:r>
                    </a:p>
                    <a:p>
                      <a:pPr algn="ctr"/>
                      <a:r>
                        <a:rPr lang="en-US" sz="2000" kern="1200" dirty="0">
                          <a:solidFill>
                            <a:srgbClr val="213A71"/>
                          </a:solidFill>
                          <a:latin typeface="Segoe UI" panose="020B0502040204020203" pitchFamily="34" charset="0"/>
                          <a:ea typeface="+mn-ea"/>
                          <a:cs typeface="Segoe UI" panose="020B0502040204020203" pitchFamily="34" charset="0"/>
                        </a:rPr>
                        <a:t>Mineola, NY 11501</a:t>
                      </a: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u="none"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mpd="sng">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2517756"/>
                  </a:ext>
                </a:extLst>
              </a:tr>
            </a:tbl>
          </a:graphicData>
        </a:graphic>
      </p:graphicFrame>
    </p:spTree>
    <p:extLst>
      <p:ext uri="{BB962C8B-B14F-4D97-AF65-F5344CB8AC3E}">
        <p14:creationId xmlns:p14="http://schemas.microsoft.com/office/powerpoint/2010/main" val="23791213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678DD-5CF0-6937-EAE6-4C81F9682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2BDE3D-BA85-1760-E336-B570E9FBDAAD}"/>
              </a:ext>
            </a:extLst>
          </p:cNvPr>
          <p:cNvSpPr>
            <a:spLocks noGrp="1"/>
          </p:cNvSpPr>
          <p:nvPr>
            <p:ph type="title"/>
          </p:nvPr>
        </p:nvSpPr>
        <p:spPr/>
        <p:txBody>
          <a:bodyPr/>
          <a:lstStyle/>
          <a:p>
            <a:r>
              <a:rPr lang="en-US" dirty="0"/>
              <a:t>Questions </a:t>
            </a:r>
          </a:p>
        </p:txBody>
      </p:sp>
      <p:sp>
        <p:nvSpPr>
          <p:cNvPr id="3" name="Content Placeholder 2">
            <a:extLst>
              <a:ext uri="{FF2B5EF4-FFF2-40B4-BE49-F238E27FC236}">
                <a16:creationId xmlns:a16="http://schemas.microsoft.com/office/drawing/2014/main" id="{CB8ABE1F-8EC8-5F32-F708-3E4CF64DB831}"/>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graphicFrame>
        <p:nvGraphicFramePr>
          <p:cNvPr id="4" name="Table 3">
            <a:extLst>
              <a:ext uri="{FF2B5EF4-FFF2-40B4-BE49-F238E27FC236}">
                <a16:creationId xmlns:a16="http://schemas.microsoft.com/office/drawing/2014/main" id="{E0236125-C7C9-C881-40FE-880B441ABF7F}"/>
              </a:ext>
            </a:extLst>
          </p:cNvPr>
          <p:cNvGraphicFramePr>
            <a:graphicFrameLocks noGrp="1"/>
          </p:cNvGraphicFramePr>
          <p:nvPr>
            <p:extLst>
              <p:ext uri="{D42A27DB-BD31-4B8C-83A1-F6EECF244321}">
                <p14:modId xmlns:p14="http://schemas.microsoft.com/office/powerpoint/2010/main" val="1105152447"/>
              </p:ext>
            </p:extLst>
          </p:nvPr>
        </p:nvGraphicFramePr>
        <p:xfrm>
          <a:off x="647943" y="1451730"/>
          <a:ext cx="10598233" cy="6040450"/>
        </p:xfrm>
        <a:graphic>
          <a:graphicData uri="http://schemas.openxmlformats.org/drawingml/2006/table">
            <a:tbl>
              <a:tblPr firstRow="1" bandRow="1">
                <a:tableStyleId>{5C22544A-7EE6-4342-B048-85BDC9FD1C3A}</a:tableStyleId>
              </a:tblPr>
              <a:tblGrid>
                <a:gridCol w="10389953">
                  <a:extLst>
                    <a:ext uri="{9D8B030D-6E8A-4147-A177-3AD203B41FA5}">
                      <a16:colId xmlns:a16="http://schemas.microsoft.com/office/drawing/2014/main" val="2248568999"/>
                    </a:ext>
                  </a:extLst>
                </a:gridCol>
                <a:gridCol w="208280">
                  <a:extLst>
                    <a:ext uri="{9D8B030D-6E8A-4147-A177-3AD203B41FA5}">
                      <a16:colId xmlns:a16="http://schemas.microsoft.com/office/drawing/2014/main" val="3889532879"/>
                    </a:ext>
                  </a:extLst>
                </a:gridCol>
              </a:tblGrid>
              <a:tr h="684996">
                <a:tc gridSpan="2">
                  <a:txBody>
                    <a:bodyPr/>
                    <a:lstStyle/>
                    <a:p>
                      <a:pPr algn="l"/>
                      <a:r>
                        <a:rPr lang="en-US" sz="2800" b="0" kern="1200" dirty="0">
                          <a:solidFill>
                            <a:srgbClr val="213A71"/>
                          </a:solidFill>
                          <a:latin typeface="Segoe UI" panose="020B0502040204020203" pitchFamily="34" charset="0"/>
                          <a:ea typeface="+mn-ea"/>
                          <a:cs typeface="Segoe UI" panose="020B0502040204020203" pitchFamily="34" charset="0"/>
                        </a:rPr>
                        <a:t>Questions on Fair Housing Issues can be sent to: </a:t>
                      </a:r>
                    </a:p>
                    <a:p>
                      <a:pPr algn="ctr"/>
                      <a:endParaRPr lang="en-US" sz="2800" b="0"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2000" b="0" u="none"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920374"/>
                  </a:ext>
                </a:extLst>
              </a:tr>
              <a:tr h="2938854">
                <a:tc>
                  <a:txBody>
                    <a:bodyPr/>
                    <a:lstStyle/>
                    <a:p>
                      <a:pPr algn="ctr"/>
                      <a:r>
                        <a:rPr lang="en-US" sz="2000" b="0" kern="1200" dirty="0">
                          <a:solidFill>
                            <a:srgbClr val="213A71"/>
                          </a:solidFill>
                          <a:latin typeface="Segoe UI" panose="020B0502040204020203" pitchFamily="34" charset="0"/>
                          <a:ea typeface="+mn-ea"/>
                          <a:cs typeface="Segoe UI" panose="020B0502040204020203" pitchFamily="34" charset="0"/>
                        </a:rPr>
                        <a:t>Nassau County Human Rights Commission</a:t>
                      </a:r>
                    </a:p>
                    <a:p>
                      <a:pPr algn="ctr"/>
                      <a:r>
                        <a:rPr lang="en-US" sz="2000" b="0" kern="1200" dirty="0">
                          <a:solidFill>
                            <a:srgbClr val="213A71"/>
                          </a:solidFill>
                          <a:latin typeface="Segoe UI" panose="020B0502040204020203" pitchFamily="34" charset="0"/>
                          <a:ea typeface="+mn-ea"/>
                          <a:cs typeface="Segoe UI" panose="020B0502040204020203" pitchFamily="34" charset="0"/>
                        </a:rPr>
                        <a:t>Rodney H. McRae</a:t>
                      </a:r>
                    </a:p>
                    <a:p>
                      <a:pPr algn="ctr"/>
                      <a:r>
                        <a:rPr lang="en-US" sz="2000" b="0" kern="1200" dirty="0">
                          <a:solidFill>
                            <a:srgbClr val="213A71"/>
                          </a:solidFill>
                          <a:latin typeface="Segoe UI" panose="020B0502040204020203" pitchFamily="34" charset="0"/>
                          <a:ea typeface="+mn-ea"/>
                          <a:cs typeface="Segoe UI" panose="020B0502040204020203" pitchFamily="34" charset="0"/>
                        </a:rPr>
                        <a:t>Executive Director</a:t>
                      </a:r>
                    </a:p>
                    <a:p>
                      <a:pPr algn="ctr"/>
                      <a:r>
                        <a:rPr lang="en-US" sz="2000" b="0" kern="1200" dirty="0">
                          <a:solidFill>
                            <a:srgbClr val="213A71"/>
                          </a:solidFill>
                          <a:latin typeface="Segoe UI" panose="020B0502040204020203" pitchFamily="34" charset="0"/>
                          <a:ea typeface="+mn-ea"/>
                          <a:cs typeface="Segoe UI" panose="020B0502040204020203" pitchFamily="34" charset="0"/>
                          <a:hlinkClick r:id="rId3"/>
                        </a:rPr>
                        <a:t>rmcrae@nassaucountyny.gov</a:t>
                      </a:r>
                      <a:endParaRPr lang="en-US" sz="2000" b="0" kern="1200" dirty="0">
                        <a:solidFill>
                          <a:srgbClr val="213A71"/>
                        </a:solidFill>
                        <a:latin typeface="Segoe UI" panose="020B0502040204020203" pitchFamily="34" charset="0"/>
                        <a:ea typeface="+mn-ea"/>
                        <a:cs typeface="Segoe UI" panose="020B0502040204020203" pitchFamily="34" charset="0"/>
                      </a:endParaRPr>
                    </a:p>
                    <a:p>
                      <a:pPr algn="ctr"/>
                      <a:endParaRPr lang="en-US" sz="2000" b="0" kern="1200" dirty="0">
                        <a:solidFill>
                          <a:srgbClr val="213A71"/>
                        </a:solidFill>
                        <a:latin typeface="Segoe UI" panose="020B0502040204020203" pitchFamily="34" charset="0"/>
                        <a:ea typeface="+mn-ea"/>
                        <a:cs typeface="Segoe UI" panose="020B0502040204020203" pitchFamily="34" charset="0"/>
                      </a:endParaRPr>
                    </a:p>
                    <a:p>
                      <a:pPr algn="ctr"/>
                      <a:endParaRPr lang="en-US" sz="2000" b="0" kern="1200" dirty="0">
                        <a:solidFill>
                          <a:srgbClr val="213A71"/>
                        </a:solidFill>
                        <a:latin typeface="Segoe UI" panose="020B0502040204020203" pitchFamily="34" charset="0"/>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u="none" kern="1200" dirty="0">
                          <a:solidFill>
                            <a:srgbClr val="213A71"/>
                          </a:solidFill>
                          <a:latin typeface="Segoe UI" panose="020B0502040204020203" pitchFamily="34" charset="0"/>
                          <a:ea typeface="+mn-ea"/>
                          <a:cs typeface="Segoe UI" panose="020B0502040204020203" pitchFamily="34" charset="0"/>
                        </a:rPr>
                        <a:t>Long Island Housing Services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u="none" kern="1200" dirty="0">
                          <a:solidFill>
                            <a:srgbClr val="213A71"/>
                          </a:solidFill>
                          <a:latin typeface="Segoe UI" panose="020B0502040204020203" pitchFamily="34" charset="0"/>
                          <a:ea typeface="+mn-ea"/>
                          <a:cs typeface="Segoe UI" panose="020B0502040204020203" pitchFamily="34" charset="0"/>
                        </a:rPr>
                        <a:t>Ian Wilder, Esq.</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u="none" kern="1200" dirty="0">
                          <a:solidFill>
                            <a:srgbClr val="213A71"/>
                          </a:solidFill>
                          <a:latin typeface="Segoe UI" panose="020B0502040204020203" pitchFamily="34" charset="0"/>
                          <a:ea typeface="+mn-ea"/>
                          <a:cs typeface="Segoe UI" panose="020B0502040204020203" pitchFamily="34" charset="0"/>
                        </a:rPr>
                        <a:t>Executive Director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u="none" kern="1200" dirty="0">
                          <a:solidFill>
                            <a:srgbClr val="213A71"/>
                          </a:solidFill>
                          <a:latin typeface="Segoe UI" panose="020B0502040204020203" pitchFamily="34" charset="0"/>
                          <a:ea typeface="+mn-ea"/>
                          <a:cs typeface="Segoe UI" panose="020B0502040204020203" pitchFamily="34" charset="0"/>
                          <a:hlinkClick r:id="rId4"/>
                        </a:rPr>
                        <a:t>Ian@lifairhousing.org</a:t>
                      </a:r>
                      <a:endParaRPr lang="en-US" sz="2000" u="none" kern="1200" dirty="0">
                        <a:solidFill>
                          <a:srgbClr val="213A71"/>
                        </a:solidFill>
                        <a:latin typeface="Segoe UI" panose="020B0502040204020203" pitchFamily="34" charset="0"/>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u="none" kern="1200" dirty="0">
                        <a:solidFill>
                          <a:srgbClr val="213A71"/>
                        </a:solidFill>
                        <a:latin typeface="Segoe UI" panose="020B0502040204020203" pitchFamily="34" charset="0"/>
                        <a:ea typeface="+mn-ea"/>
                        <a:cs typeface="Segoe UI" panose="020B0502040204020203" pitchFamily="34" charset="0"/>
                      </a:endParaRPr>
                    </a:p>
                    <a:p>
                      <a:pPr algn="ctr"/>
                      <a:endParaRPr lang="en-US" sz="2000" b="0" kern="1200" dirty="0">
                        <a:solidFill>
                          <a:srgbClr val="213A71"/>
                        </a:solidFill>
                        <a:latin typeface="Segoe UI" panose="020B0502040204020203" pitchFamily="34" charset="0"/>
                        <a:ea typeface="+mn-ea"/>
                        <a:cs typeface="Segoe UI" panose="020B0502040204020203" pitchFamily="34" charset="0"/>
                      </a:endParaRPr>
                    </a:p>
                    <a:p>
                      <a:pPr algn="ctr"/>
                      <a:endParaRPr lang="en-US" sz="2000" b="0"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u="none"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8926049"/>
                  </a:ext>
                </a:extLst>
              </a:tr>
              <a:tr h="1041730">
                <a:tc gridSpan="2">
                  <a:txBody>
                    <a:bodyPr/>
                    <a:lstStyle/>
                    <a:p>
                      <a:pPr algn="ctr"/>
                      <a:endParaRPr lang="en-US" sz="2000"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u="none" kern="1200" dirty="0">
                        <a:solidFill>
                          <a:srgbClr val="213A71"/>
                        </a:solidFill>
                        <a:latin typeface="Segoe UI" panose="020B0502040204020203" pitchFamily="34" charset="0"/>
                        <a:ea typeface="+mn-ea"/>
                        <a:cs typeface="Segoe UI" panose="020B0502040204020203" pitchFamily="34" charset="0"/>
                      </a:endParaRPr>
                    </a:p>
                  </a:txBody>
                  <a:tcPr>
                    <a:lnL w="12700" cap="flat" cmpd="sng" algn="ctr">
                      <a:noFill/>
                      <a:prstDash val="solid"/>
                      <a:round/>
                      <a:headEnd type="none" w="med" len="med"/>
                      <a:tailEnd type="none" w="med" len="med"/>
                    </a:lnL>
                    <a:lnR w="12700" cmpd="sng">
                      <a:noFill/>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2517756"/>
                  </a:ext>
                </a:extLst>
              </a:tr>
            </a:tbl>
          </a:graphicData>
        </a:graphic>
      </p:graphicFrame>
    </p:spTree>
    <p:extLst>
      <p:ext uri="{BB962C8B-B14F-4D97-AF65-F5344CB8AC3E}">
        <p14:creationId xmlns:p14="http://schemas.microsoft.com/office/powerpoint/2010/main" val="982019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C78DD-E13B-04D4-199F-0E307110ED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E419A5-1970-2A44-AB25-3F57B9B33902}"/>
              </a:ext>
            </a:extLst>
          </p:cNvPr>
          <p:cNvSpPr>
            <a:spLocks noGrp="1"/>
          </p:cNvSpPr>
          <p:nvPr>
            <p:ph type="title"/>
          </p:nvPr>
        </p:nvSpPr>
        <p:spPr/>
        <p:txBody>
          <a:bodyPr/>
          <a:lstStyle/>
          <a:p>
            <a:r>
              <a:rPr lang="en-US" dirty="0"/>
              <a:t>Fair Housing in Nassau County </a:t>
            </a:r>
          </a:p>
        </p:txBody>
      </p:sp>
    </p:spTree>
    <p:extLst>
      <p:ext uri="{BB962C8B-B14F-4D97-AF65-F5344CB8AC3E}">
        <p14:creationId xmlns:p14="http://schemas.microsoft.com/office/powerpoint/2010/main" val="3250477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6982D-45BF-2FF4-9FC1-4B172EEEBB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F7C41A-69CB-D558-05F9-43FC2E8D6E4F}"/>
              </a:ext>
            </a:extLst>
          </p:cNvPr>
          <p:cNvSpPr>
            <a:spLocks noGrp="1"/>
          </p:cNvSpPr>
          <p:nvPr>
            <p:ph type="title"/>
          </p:nvPr>
        </p:nvSpPr>
        <p:spPr/>
        <p:txBody>
          <a:bodyPr/>
          <a:lstStyle/>
          <a:p>
            <a:r>
              <a:rPr lang="en-US" dirty="0"/>
              <a:t>Fair Vs. Affordable Housing</a:t>
            </a:r>
          </a:p>
        </p:txBody>
      </p:sp>
      <p:sp>
        <p:nvSpPr>
          <p:cNvPr id="3" name="Content Placeholder 2">
            <a:extLst>
              <a:ext uri="{FF2B5EF4-FFF2-40B4-BE49-F238E27FC236}">
                <a16:creationId xmlns:a16="http://schemas.microsoft.com/office/drawing/2014/main" id="{2B3489A9-3A8E-C7FC-0D1B-DA6D88C2E77A}"/>
              </a:ext>
            </a:extLst>
          </p:cNvPr>
          <p:cNvSpPr>
            <a:spLocks noGrp="1"/>
          </p:cNvSpPr>
          <p:nvPr>
            <p:ph idx="1"/>
          </p:nvPr>
        </p:nvSpPr>
        <p:spPr>
          <a:xfrm>
            <a:off x="647944" y="1367630"/>
            <a:ext cx="9429506" cy="5156995"/>
          </a:xfrm>
        </p:spPr>
        <p:txBody>
          <a:bodyPr>
            <a:normAutofit/>
          </a:bodyPr>
          <a:lstStyle/>
          <a:p>
            <a:pPr>
              <a:lnSpc>
                <a:spcPct val="100000"/>
              </a:lnSpc>
              <a:spcBef>
                <a:spcPts val="1200"/>
              </a:spcBef>
            </a:pPr>
            <a:r>
              <a:rPr lang="en-US" dirty="0"/>
              <a:t>Affordable Housing becomes a Fair Housing issue when it is shown that a lack of Affordable Housing is preventing integration – or that the concentration of Affordable Housing is encouraging segregation. </a:t>
            </a:r>
          </a:p>
          <a:p>
            <a:pPr>
              <a:lnSpc>
                <a:spcPct val="100000"/>
              </a:lnSpc>
              <a:spcBef>
                <a:spcPts val="1200"/>
              </a:spcBef>
            </a:pPr>
            <a:r>
              <a:rPr lang="en-US" dirty="0"/>
              <a:t>When protected classes are shown to be disparately impacted by the lack/concentration of Affordable Housing = Fair Housing issue.</a:t>
            </a:r>
          </a:p>
          <a:p>
            <a:pPr marL="0" indent="0">
              <a:lnSpc>
                <a:spcPct val="100000"/>
              </a:lnSpc>
              <a:spcAft>
                <a:spcPts val="1200"/>
              </a:spcAft>
              <a:buNone/>
            </a:pPr>
            <a:endParaRPr lang="en-US" dirty="0"/>
          </a:p>
        </p:txBody>
      </p:sp>
    </p:spTree>
    <p:extLst>
      <p:ext uri="{BB962C8B-B14F-4D97-AF65-F5344CB8AC3E}">
        <p14:creationId xmlns:p14="http://schemas.microsoft.com/office/powerpoint/2010/main" val="3641322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D436-E6BA-73A7-7B7A-78F8735425C8}"/>
              </a:ext>
            </a:extLst>
          </p:cNvPr>
          <p:cNvSpPr>
            <a:spLocks noGrp="1"/>
          </p:cNvSpPr>
          <p:nvPr>
            <p:ph type="title"/>
          </p:nvPr>
        </p:nvSpPr>
        <p:spPr/>
        <p:txBody>
          <a:bodyPr/>
          <a:lstStyle/>
          <a:p>
            <a:r>
              <a:rPr lang="en-US" dirty="0"/>
              <a:t>What is an Impediment to Fair Housing Choice?</a:t>
            </a:r>
          </a:p>
        </p:txBody>
      </p:sp>
      <p:sp>
        <p:nvSpPr>
          <p:cNvPr id="3" name="Content Placeholder 2">
            <a:extLst>
              <a:ext uri="{FF2B5EF4-FFF2-40B4-BE49-F238E27FC236}">
                <a16:creationId xmlns:a16="http://schemas.microsoft.com/office/drawing/2014/main" id="{5AB8B128-8B2C-56AB-B23A-22F490EEB093}"/>
              </a:ext>
            </a:extLst>
          </p:cNvPr>
          <p:cNvSpPr>
            <a:spLocks noGrp="1"/>
          </p:cNvSpPr>
          <p:nvPr>
            <p:ph idx="1"/>
          </p:nvPr>
        </p:nvSpPr>
        <p:spPr>
          <a:xfrm>
            <a:off x="571744" y="1405730"/>
            <a:ext cx="10515600" cy="4751815"/>
          </a:xfrm>
        </p:spPr>
        <p:txBody>
          <a:bodyPr>
            <a:normAutofit/>
          </a:bodyPr>
          <a:lstStyle/>
          <a:p>
            <a:pPr>
              <a:lnSpc>
                <a:spcPct val="100000"/>
              </a:lnSpc>
            </a:pPr>
            <a:r>
              <a:rPr lang="en-US" dirty="0"/>
              <a:t>Any public or private-sector action or policy which inhibits an individual's ability to choose where to live </a:t>
            </a:r>
            <a:r>
              <a:rPr lang="en-US" i="1" dirty="0"/>
              <a:t>because of that individual’s protected class status.</a:t>
            </a:r>
            <a:endParaRPr lang="en-US" dirty="0"/>
          </a:p>
        </p:txBody>
      </p:sp>
    </p:spTree>
    <p:extLst>
      <p:ext uri="{BB962C8B-B14F-4D97-AF65-F5344CB8AC3E}">
        <p14:creationId xmlns:p14="http://schemas.microsoft.com/office/powerpoint/2010/main" val="3452737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A1139-5006-0372-1F3E-A537403876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34A0F8-2EE2-4C95-5788-3A21C0BB08F0}"/>
              </a:ext>
            </a:extLst>
          </p:cNvPr>
          <p:cNvSpPr>
            <a:spLocks noGrp="1"/>
          </p:cNvSpPr>
          <p:nvPr>
            <p:ph type="title"/>
          </p:nvPr>
        </p:nvSpPr>
        <p:spPr/>
        <p:txBody>
          <a:bodyPr/>
          <a:lstStyle/>
          <a:p>
            <a:r>
              <a:rPr lang="en-US" dirty="0"/>
              <a:t>Fair Housing Planning</a:t>
            </a:r>
          </a:p>
        </p:txBody>
      </p:sp>
      <p:sp>
        <p:nvSpPr>
          <p:cNvPr id="3" name="Content Placeholder 2">
            <a:extLst>
              <a:ext uri="{FF2B5EF4-FFF2-40B4-BE49-F238E27FC236}">
                <a16:creationId xmlns:a16="http://schemas.microsoft.com/office/drawing/2014/main" id="{0C424FFC-E46A-9AEC-211E-2D7E215904D4}"/>
              </a:ext>
            </a:extLst>
          </p:cNvPr>
          <p:cNvSpPr>
            <a:spLocks noGrp="1"/>
          </p:cNvSpPr>
          <p:nvPr>
            <p:ph idx="1"/>
          </p:nvPr>
        </p:nvSpPr>
        <p:spPr/>
        <p:txBody>
          <a:bodyPr>
            <a:normAutofit/>
          </a:bodyPr>
          <a:lstStyle/>
          <a:p>
            <a:pPr marL="0" indent="0">
              <a:lnSpc>
                <a:spcPct val="100000"/>
              </a:lnSpc>
              <a:spcAft>
                <a:spcPts val="1200"/>
              </a:spcAft>
              <a:buNone/>
            </a:pPr>
            <a:r>
              <a:rPr lang="en-US" sz="2000" kern="100" dirty="0">
                <a:effectLst/>
                <a:latin typeface="Segoe UI" panose="020B0502040204020203" pitchFamily="34" charset="0"/>
                <a:ea typeface="Aptos" panose="020B0004020202020204" pitchFamily="34" charset="0"/>
              </a:rPr>
              <a:t>The Fair Housing Act not only prohibits discrimination against protected classes but also requires that HUD recipients of funds actively promote fair housing</a:t>
            </a:r>
            <a:r>
              <a:rPr lang="en-US" sz="2000" kern="100" dirty="0">
                <a:ea typeface="Aptos" panose="020B0004020202020204" pitchFamily="34" charset="0"/>
              </a:rPr>
              <a:t>, including addressing the effects of past discrimination.</a:t>
            </a:r>
            <a:endParaRPr lang="en-US" sz="2000" kern="100" dirty="0">
              <a:effectLst/>
              <a:latin typeface="Segoe UI" panose="020B0502040204020203" pitchFamily="34" charset="0"/>
              <a:ea typeface="Aptos" panose="020B0004020202020204" pitchFamily="34" charset="0"/>
            </a:endParaRPr>
          </a:p>
          <a:p>
            <a:pPr marL="0" indent="0">
              <a:lnSpc>
                <a:spcPct val="100000"/>
              </a:lnSpc>
              <a:spcAft>
                <a:spcPts val="1200"/>
              </a:spcAft>
              <a:buNone/>
            </a:pPr>
            <a:r>
              <a:rPr lang="en-US" sz="2000" dirty="0"/>
              <a:t>Nassau County and its subrecipients of federal funds, provided by HUD, must adhere to additional FHA requirements. These federal funds include:</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Community Development Block Grant (CDBG)</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Emergency Solutions Grant Program (ESG)</a:t>
            </a:r>
          </a:p>
          <a:p>
            <a:pPr marL="800100" marR="0" lvl="1" indent="-342900" algn="l" defTabSz="914400" rtl="0" eaLnBrk="1" fontAlgn="auto" latinLnBrk="0" hangingPunct="1">
              <a:lnSpc>
                <a:spcPct val="100000"/>
              </a:lnSpc>
              <a:spcBef>
                <a:spcPts val="350"/>
              </a:spcBef>
              <a:spcAft>
                <a:spcPts val="600"/>
              </a:spcAft>
              <a:buClr>
                <a:srgbClr val="213A71"/>
              </a:buClr>
              <a:buSzPct val="100000"/>
              <a:buFont typeface="Gill Sans MT" panose="020B0502020104020203" pitchFamily="34" charset="0"/>
              <a:buChar char="›"/>
              <a:tabLst/>
              <a:defRPr/>
            </a:pPr>
            <a:r>
              <a:rPr lang="en-US" dirty="0"/>
              <a:t>HOME Investment Program (HOME)</a:t>
            </a:r>
          </a:p>
          <a:p>
            <a:pPr marL="457200" lvl="1" indent="0">
              <a:lnSpc>
                <a:spcPct val="100000"/>
              </a:lnSpc>
              <a:buNone/>
            </a:pPr>
            <a:endParaRPr lang="en-US" dirty="0"/>
          </a:p>
        </p:txBody>
      </p:sp>
    </p:spTree>
    <p:extLst>
      <p:ext uri="{BB962C8B-B14F-4D97-AF65-F5344CB8AC3E}">
        <p14:creationId xmlns:p14="http://schemas.microsoft.com/office/powerpoint/2010/main" val="3291150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9CF7D-0C2A-D590-9CC8-5F745B81FA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53B184-E32B-82C0-8963-310A72827F1D}"/>
              </a:ext>
            </a:extLst>
          </p:cNvPr>
          <p:cNvSpPr>
            <a:spLocks noGrp="1"/>
          </p:cNvSpPr>
          <p:nvPr>
            <p:ph type="title"/>
          </p:nvPr>
        </p:nvSpPr>
        <p:spPr/>
        <p:txBody>
          <a:bodyPr/>
          <a:lstStyle/>
          <a:p>
            <a:r>
              <a:rPr lang="en-US" dirty="0"/>
              <a:t>Affirmatively Furthering Fair Housing (AFFH)</a:t>
            </a:r>
          </a:p>
        </p:txBody>
      </p:sp>
      <p:sp>
        <p:nvSpPr>
          <p:cNvPr id="3" name="Content Placeholder 2">
            <a:extLst>
              <a:ext uri="{FF2B5EF4-FFF2-40B4-BE49-F238E27FC236}">
                <a16:creationId xmlns:a16="http://schemas.microsoft.com/office/drawing/2014/main" id="{DA7E5E57-F615-71B1-4CB5-9A5691209FEE}"/>
              </a:ext>
            </a:extLst>
          </p:cNvPr>
          <p:cNvSpPr>
            <a:spLocks noGrp="1"/>
          </p:cNvSpPr>
          <p:nvPr>
            <p:ph idx="1"/>
          </p:nvPr>
        </p:nvSpPr>
        <p:spPr>
          <a:xfrm>
            <a:off x="647944" y="1253330"/>
            <a:ext cx="11401181" cy="4751815"/>
          </a:xfrm>
        </p:spPr>
        <p:txBody>
          <a:bodyPr>
            <a:normAutofit/>
          </a:bodyPr>
          <a:lstStyle/>
          <a:p>
            <a:pPr>
              <a:lnSpc>
                <a:spcPct val="110000"/>
              </a:lnSpc>
              <a:spcAft>
                <a:spcPts val="1200"/>
              </a:spcAft>
            </a:pPr>
            <a:r>
              <a:rPr lang="en-US" sz="2000" dirty="0"/>
              <a:t>Section 104(b)(2) of the Housing and Community Development Act of 1974 requires that each grantee certify that the grant will be administered in conformance with the Fair Housing Act and that the grantee will “affirmatively further fair housing (AFFH).”</a:t>
            </a:r>
          </a:p>
          <a:p>
            <a:pPr>
              <a:lnSpc>
                <a:spcPct val="110000"/>
              </a:lnSpc>
              <a:spcAft>
                <a:spcPts val="1200"/>
              </a:spcAft>
            </a:pPr>
            <a:r>
              <a:rPr lang="en-US" sz="2000" dirty="0"/>
              <a:t>AFFH is one of three necessary certifications required in order to receive HUD funds (in addition to Title 6 and FHA).</a:t>
            </a:r>
          </a:p>
          <a:p>
            <a:pPr>
              <a:lnSpc>
                <a:spcPct val="110000"/>
              </a:lnSpc>
              <a:spcAft>
                <a:spcPts val="1200"/>
              </a:spcAft>
            </a:pPr>
            <a:r>
              <a:rPr lang="en-US" sz="2000" dirty="0"/>
              <a:t>When a grantee certifies they are “affirmatively further fair housing,” they are certifying they took meaningful actions to address housing disparities, eliminate segregation, and promote inclusive communities. </a:t>
            </a:r>
          </a:p>
          <a:p>
            <a:pPr marL="0" indent="0">
              <a:lnSpc>
                <a:spcPct val="110000"/>
              </a:lnSpc>
              <a:buNone/>
            </a:pPr>
            <a:endParaRPr lang="en-US" sz="2200" dirty="0"/>
          </a:p>
          <a:p>
            <a:pPr marL="0" indent="0">
              <a:lnSpc>
                <a:spcPct val="110000"/>
              </a:lnSpc>
              <a:buNone/>
            </a:pPr>
            <a:endParaRPr lang="en-US" sz="2200" dirty="0"/>
          </a:p>
        </p:txBody>
      </p:sp>
    </p:spTree>
    <p:extLst>
      <p:ext uri="{BB962C8B-B14F-4D97-AF65-F5344CB8AC3E}">
        <p14:creationId xmlns:p14="http://schemas.microsoft.com/office/powerpoint/2010/main" val="2367661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6565</TotalTime>
  <Words>3241</Words>
  <Application>Microsoft Office PowerPoint</Application>
  <PresentationFormat>Widescreen</PresentationFormat>
  <Paragraphs>351</Paragraphs>
  <Slides>46</Slides>
  <Notes>42</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46</vt:i4>
      </vt:variant>
    </vt:vector>
  </HeadingPairs>
  <TitlesOfParts>
    <vt:vector size="60" baseType="lpstr">
      <vt:lpstr>Aptos</vt:lpstr>
      <vt:lpstr>Aptos Display</vt:lpstr>
      <vt:lpstr>Arial</vt:lpstr>
      <vt:lpstr>Calibri</vt:lpstr>
      <vt:lpstr>Gill Sans MT</vt:lpstr>
      <vt:lpstr>Roboto</vt:lpstr>
      <vt:lpstr>Segoe UI</vt:lpstr>
      <vt:lpstr>Segoe UI Black</vt:lpstr>
      <vt:lpstr>Segoe UI Light</vt:lpstr>
      <vt:lpstr>Segoe UI Semibold</vt:lpstr>
      <vt:lpstr>Segoe UI Semilight</vt:lpstr>
      <vt:lpstr>Times New Roman</vt:lpstr>
      <vt:lpstr>Wingdings</vt:lpstr>
      <vt:lpstr>Office Theme</vt:lpstr>
      <vt:lpstr>PowerPoint Presentation</vt:lpstr>
      <vt:lpstr>Agenda </vt:lpstr>
      <vt:lpstr>Key Objectives</vt:lpstr>
      <vt:lpstr>Key Objectives of Today’s Fair Housing Forum</vt:lpstr>
      <vt:lpstr>Fair Housing in Nassau County </vt:lpstr>
      <vt:lpstr>Fair Vs. Affordable Housing</vt:lpstr>
      <vt:lpstr>What is an Impediment to Fair Housing Choice?</vt:lpstr>
      <vt:lpstr>Fair Housing Planning</vt:lpstr>
      <vt:lpstr>Affirmatively Furthering Fair Housing (AFFH)</vt:lpstr>
      <vt:lpstr>Fair Housing Planning in Nassau County</vt:lpstr>
      <vt:lpstr>2025 Analysis of Impediments</vt:lpstr>
      <vt:lpstr>Fair Housing Act Overview </vt:lpstr>
      <vt:lpstr>Fair Housing Act Purpose &amp; Protected Classes</vt:lpstr>
      <vt:lpstr>Additional Protections in New York &amp; Nassau County</vt:lpstr>
      <vt:lpstr>What is Unlawful Under FHA?</vt:lpstr>
      <vt:lpstr>What is Unlawful Under FHA?</vt:lpstr>
      <vt:lpstr>What is Unlawful Under FHA?</vt:lpstr>
      <vt:lpstr>Fair Housing Act Additional Protections</vt:lpstr>
      <vt:lpstr>Familial Status</vt:lpstr>
      <vt:lpstr>National Origin – Limited English Proficiency</vt:lpstr>
      <vt:lpstr>Victims of Domestic Violence – VAWA Protections</vt:lpstr>
      <vt:lpstr>Sex – Harassment</vt:lpstr>
      <vt:lpstr>Fair Housing and Accessibility</vt:lpstr>
      <vt:lpstr>Disability and Accessibility Under the Fair Housing Act</vt:lpstr>
      <vt:lpstr>Reasonable Modification and Accommodation</vt:lpstr>
      <vt:lpstr>What is Reasonable? </vt:lpstr>
      <vt:lpstr>Verification Required</vt:lpstr>
      <vt:lpstr>Accessible Design and Construction </vt:lpstr>
      <vt:lpstr>Accessible Design and Construction Requirements</vt:lpstr>
      <vt:lpstr>Enforcement Fair Housing Complaint Process</vt:lpstr>
      <vt:lpstr>Fair Housing Complaints</vt:lpstr>
      <vt:lpstr>NCHRC Housing Complaint Process</vt:lpstr>
      <vt:lpstr>Housing Complaint Process</vt:lpstr>
      <vt:lpstr>Housing Complaint Process</vt:lpstr>
      <vt:lpstr>To Respondent:</vt:lpstr>
      <vt:lpstr>Investigation Process</vt:lpstr>
      <vt:lpstr>Conciliation</vt:lpstr>
      <vt:lpstr>No Probable Cause Determination</vt:lpstr>
      <vt:lpstr>Probable Cause Determination</vt:lpstr>
      <vt:lpstr>Complaint Filing Time Limit</vt:lpstr>
      <vt:lpstr>Community Outreach and Participation</vt:lpstr>
      <vt:lpstr>Community Outreach/Participation</vt:lpstr>
      <vt:lpstr>Community Outreach/Participation</vt:lpstr>
      <vt:lpstr>Community Outreach/Participation</vt:lpstr>
      <vt:lpstr>Public Comments</vt:lpstr>
      <vt:lpstr>Questions </vt:lpstr>
    </vt:vector>
  </TitlesOfParts>
  <Company>VHB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Christiana Kastalek</dc:creator>
  <cp:lastModifiedBy>Gina Martini</cp:lastModifiedBy>
  <cp:revision>71</cp:revision>
  <cp:lastPrinted>2025-01-02T17:08:51Z</cp:lastPrinted>
  <dcterms:created xsi:type="dcterms:W3CDTF">2024-12-23T02:09:36Z</dcterms:created>
  <dcterms:modified xsi:type="dcterms:W3CDTF">2025-04-07T21:26:37Z</dcterms:modified>
</cp:coreProperties>
</file>